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9" r:id="rId4"/>
    <p:sldId id="260" r:id="rId5"/>
    <p:sldId id="262" r:id="rId6"/>
    <p:sldId id="270" r:id="rId7"/>
    <p:sldId id="261" r:id="rId8"/>
    <p:sldId id="271" r:id="rId9"/>
    <p:sldId id="267" r:id="rId10"/>
    <p:sldId id="273" r:id="rId11"/>
    <p:sldId id="268" r:id="rId12"/>
    <p:sldId id="275" r:id="rId13"/>
    <p:sldId id="276" r:id="rId14"/>
    <p:sldId id="277" r:id="rId15"/>
    <p:sldId id="272" r:id="rId16"/>
    <p:sldId id="278" r:id="rId17"/>
    <p:sldId id="263" r:id="rId18"/>
    <p:sldId id="264" r:id="rId19"/>
    <p:sldId id="266" r:id="rId20"/>
    <p:sldId id="265"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87" d="100"/>
          <a:sy n="87" d="100"/>
        </p:scale>
        <p:origin x="34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ana\OneDrive%20-%20IPP\Desktop\amb%20olandei%20grafic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dirty="0"/>
              <a:t>Achiziția de aparate de aer condiționat TECHNO</a:t>
            </a:r>
            <a:r>
              <a:rPr lang="ro-RO" baseline="0" dirty="0"/>
              <a:t> TW12IT/MIDEA MSUMAAU-12HRDN1</a:t>
            </a:r>
            <a:r>
              <a:rPr lang="ro-RO" dirty="0"/>
              <a:t> </a:t>
            </a:r>
            <a:r>
              <a:rPr lang="ro-RO" sz="1400" b="0" i="0" u="none" strike="noStrike" baseline="0" dirty="0">
                <a:effectLst/>
              </a:rPr>
              <a:t>cu </a:t>
            </a:r>
            <a:r>
              <a:rPr lang="ro-RO" sz="1400" b="0" i="0" u="none" strike="noStrike" baseline="0" dirty="0" err="1">
                <a:effectLst/>
              </a:rPr>
              <a:t>inverter</a:t>
            </a:r>
            <a:r>
              <a:rPr lang="ro-RO" sz="1400" b="0" i="0" u="none" strike="noStrike" baseline="0" dirty="0">
                <a:effectLst/>
              </a:rPr>
              <a:t> 12.000 BTU/h</a:t>
            </a:r>
            <a:r>
              <a:rPr lang="ro-RO" dirty="0"/>
              <a:t> în instituțiile</a:t>
            </a:r>
            <a:r>
              <a:rPr lang="ro-RO" baseline="0" dirty="0"/>
              <a:t> spitalicești</a:t>
            </a:r>
            <a:endParaRPr lang="ro-R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Foaie1!$B$9</c:f>
              <c:strCache>
                <c:ptCount val="1"/>
                <c:pt idx="0">
                  <c:v>lei</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25B4-4334-946F-76C7A9E1D1AF}"/>
              </c:ext>
            </c:extLst>
          </c:dPt>
          <c:dPt>
            <c:idx val="4"/>
            <c:invertIfNegative val="0"/>
            <c:bubble3D val="0"/>
            <c:spPr>
              <a:solidFill>
                <a:srgbClr val="FF0000"/>
              </a:solidFill>
              <a:ln>
                <a:noFill/>
              </a:ln>
              <a:effectLst/>
            </c:spPr>
            <c:extLst>
              <c:ext xmlns:c16="http://schemas.microsoft.com/office/drawing/2014/chart" uri="{C3380CC4-5D6E-409C-BE32-E72D297353CC}">
                <c16:uniqueId val="{00000003-25B4-4334-946F-76C7A9E1D1A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Foaie1!$A$10:$A$15</c:f>
              <c:strCache>
                <c:ptCount val="6"/>
                <c:pt idx="0">
                  <c:v>Spitalul Municipal Sebeș</c:v>
                </c:pt>
                <c:pt idx="1">
                  <c:v>Spitalul Orășenesc Țăndărei</c:v>
                </c:pt>
                <c:pt idx="2">
                  <c:v>Spitalul de Psihiatrie Cronici Siret</c:v>
                </c:pt>
                <c:pt idx="3">
                  <c:v>Spitalul Municipal Dej</c:v>
                </c:pt>
                <c:pt idx="4">
                  <c:v>Spitalul Județean Sălaj</c:v>
                </c:pt>
                <c:pt idx="5">
                  <c:v>Spitalul General C.F Galați</c:v>
                </c:pt>
              </c:strCache>
            </c:strRef>
          </c:cat>
          <c:val>
            <c:numRef>
              <c:f>Foaie1!$B$10:$B$15</c:f>
              <c:numCache>
                <c:formatCode>General</c:formatCode>
                <c:ptCount val="6"/>
                <c:pt idx="0">
                  <c:v>1254.04</c:v>
                </c:pt>
                <c:pt idx="1">
                  <c:v>1198.8</c:v>
                </c:pt>
                <c:pt idx="2">
                  <c:v>1503.48</c:v>
                </c:pt>
                <c:pt idx="3">
                  <c:v>1679.92</c:v>
                </c:pt>
                <c:pt idx="4">
                  <c:v>1741.2</c:v>
                </c:pt>
                <c:pt idx="5">
                  <c:v>1399.2</c:v>
                </c:pt>
              </c:numCache>
            </c:numRef>
          </c:val>
          <c:extLst>
            <c:ext xmlns:c16="http://schemas.microsoft.com/office/drawing/2014/chart" uri="{C3380CC4-5D6E-409C-BE32-E72D297353CC}">
              <c16:uniqueId val="{00000004-25B4-4334-946F-76C7A9E1D1AF}"/>
            </c:ext>
          </c:extLst>
        </c:ser>
        <c:dLbls>
          <c:dLblPos val="outEnd"/>
          <c:showLegendKey val="0"/>
          <c:showVal val="1"/>
          <c:showCatName val="0"/>
          <c:showSerName val="0"/>
          <c:showPercent val="0"/>
          <c:showBubbleSize val="0"/>
        </c:dLbls>
        <c:gapWidth val="219"/>
        <c:overlap val="-27"/>
        <c:axId val="454987160"/>
        <c:axId val="454982568"/>
      </c:barChart>
      <c:catAx>
        <c:axId val="45498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54982568"/>
        <c:crosses val="autoZero"/>
        <c:auto val="1"/>
        <c:lblAlgn val="ctr"/>
        <c:lblOffset val="100"/>
        <c:noMultiLvlLbl val="0"/>
      </c:catAx>
      <c:valAx>
        <c:axId val="454982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dirty="0"/>
                  <a:t>Costul</a:t>
                </a:r>
                <a:r>
                  <a:rPr lang="ro-RO" baseline="0" dirty="0"/>
                  <a:t> unitar cu TVA (în lei)</a:t>
                </a:r>
                <a:endParaRPr lang="ro-RO"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54987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dirty="0"/>
              <a:t>Achiziția</a:t>
            </a:r>
            <a:r>
              <a:rPr lang="ro-RO" baseline="0" dirty="0"/>
              <a:t> de topuri de hârtie A4 de 80 gr pentru instanțele de judecată</a:t>
            </a:r>
            <a:endParaRPr lang="ro-R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31B6-4994-9B9D-C3F077F05E95}"/>
              </c:ext>
            </c:extLst>
          </c:dPt>
          <c:dPt>
            <c:idx val="5"/>
            <c:invertIfNegative val="0"/>
            <c:bubble3D val="0"/>
            <c:spPr>
              <a:solidFill>
                <a:srgbClr val="92D050"/>
              </a:solidFill>
              <a:ln>
                <a:noFill/>
              </a:ln>
              <a:effectLst/>
            </c:spPr>
            <c:extLst>
              <c:ext xmlns:c16="http://schemas.microsoft.com/office/drawing/2014/chart" uri="{C3380CC4-5D6E-409C-BE32-E72D297353CC}">
                <c16:uniqueId val="{00000003-31B6-4994-9B9D-C3F077F05E9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Foaie1!$A$66:$A$71</c:f>
              <c:strCache>
                <c:ptCount val="6"/>
                <c:pt idx="0">
                  <c:v>Tribunalul Giurgiu </c:v>
                </c:pt>
                <c:pt idx="1">
                  <c:v>Tribunalul Călărași</c:v>
                </c:pt>
                <c:pt idx="2">
                  <c:v>Tribunalul București</c:v>
                </c:pt>
                <c:pt idx="3">
                  <c:v>Tribunalul Prahova</c:v>
                </c:pt>
                <c:pt idx="4">
                  <c:v>Tribunalul Brăila</c:v>
                </c:pt>
                <c:pt idx="5">
                  <c:v>Tribunalul Vrancea</c:v>
                </c:pt>
              </c:strCache>
            </c:strRef>
          </c:cat>
          <c:val>
            <c:numRef>
              <c:f>Foaie1!$B$66:$B$71</c:f>
              <c:numCache>
                <c:formatCode>General</c:formatCode>
                <c:ptCount val="6"/>
                <c:pt idx="0">
                  <c:v>12.6</c:v>
                </c:pt>
                <c:pt idx="1">
                  <c:v>11.88</c:v>
                </c:pt>
                <c:pt idx="2">
                  <c:v>11.4</c:v>
                </c:pt>
                <c:pt idx="3">
                  <c:v>11.28</c:v>
                </c:pt>
                <c:pt idx="4">
                  <c:v>10.63</c:v>
                </c:pt>
                <c:pt idx="5">
                  <c:v>10.6</c:v>
                </c:pt>
              </c:numCache>
            </c:numRef>
          </c:val>
          <c:extLst>
            <c:ext xmlns:c16="http://schemas.microsoft.com/office/drawing/2014/chart" uri="{C3380CC4-5D6E-409C-BE32-E72D297353CC}">
              <c16:uniqueId val="{00000004-31B6-4994-9B9D-C3F077F05E95}"/>
            </c:ext>
          </c:extLst>
        </c:ser>
        <c:dLbls>
          <c:dLblPos val="outEnd"/>
          <c:showLegendKey val="0"/>
          <c:showVal val="1"/>
          <c:showCatName val="0"/>
          <c:showSerName val="0"/>
          <c:showPercent val="0"/>
          <c:showBubbleSize val="0"/>
        </c:dLbls>
        <c:gapWidth val="219"/>
        <c:overlap val="-27"/>
        <c:axId val="449246712"/>
        <c:axId val="449249336"/>
      </c:barChart>
      <c:catAx>
        <c:axId val="44924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49249336"/>
        <c:crosses val="autoZero"/>
        <c:auto val="1"/>
        <c:lblAlgn val="ctr"/>
        <c:lblOffset val="100"/>
        <c:noMultiLvlLbl val="0"/>
      </c:catAx>
      <c:valAx>
        <c:axId val="449249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dirty="0"/>
                  <a:t>Costul topului de hârtie (în</a:t>
                </a:r>
                <a:r>
                  <a:rPr lang="ro-RO" baseline="0" dirty="0"/>
                  <a:t> lei)</a:t>
                </a:r>
                <a:endParaRPr lang="ro-RO"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49246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dirty="0"/>
              <a:t>Achiziția</a:t>
            </a:r>
            <a:r>
              <a:rPr lang="ro-RO" baseline="0" dirty="0"/>
              <a:t> </a:t>
            </a:r>
            <a:r>
              <a:rPr lang="ro-RO" dirty="0"/>
              <a:t>de mașini Dacia </a:t>
            </a:r>
            <a:r>
              <a:rPr lang="ro-RO" dirty="0" err="1"/>
              <a:t>Duster</a:t>
            </a:r>
            <a:endParaRPr lang="ro-R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AE1-4BCA-9A3F-59696C08FE64}"/>
              </c:ext>
            </c:extLst>
          </c:dPt>
          <c:dPt>
            <c:idx val="9"/>
            <c:invertIfNegative val="0"/>
            <c:bubble3D val="0"/>
            <c:spPr>
              <a:solidFill>
                <a:srgbClr val="92D050"/>
              </a:solidFill>
              <a:ln>
                <a:noFill/>
              </a:ln>
              <a:effectLst/>
            </c:spPr>
            <c:extLst>
              <c:ext xmlns:c16="http://schemas.microsoft.com/office/drawing/2014/chart" uri="{C3380CC4-5D6E-409C-BE32-E72D297353CC}">
                <c16:uniqueId val="{00000003-7AE1-4BCA-9A3F-59696C08FE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Foaie1!$A$82:$A$91</c:f>
              <c:strCache>
                <c:ptCount val="10"/>
                <c:pt idx="0">
                  <c:v>Orașul Petrila </c:v>
                </c:pt>
                <c:pt idx="1">
                  <c:v>Municipiul Cluj-Napoca</c:v>
                </c:pt>
                <c:pt idx="2">
                  <c:v>Comuna Cața </c:v>
                </c:pt>
                <c:pt idx="3">
                  <c:v>Comuna Birchiș</c:v>
                </c:pt>
                <c:pt idx="4">
                  <c:v>Comuna Biertan</c:v>
                </c:pt>
                <c:pt idx="5">
                  <c:v>Municipiul Huși</c:v>
                </c:pt>
                <c:pt idx="6">
                  <c:v>Comuna Coșna</c:v>
                </c:pt>
                <c:pt idx="7">
                  <c:v>Comuna Cămărzana</c:v>
                </c:pt>
                <c:pt idx="8">
                  <c:v>Comuna Vlad Țepeș</c:v>
                </c:pt>
                <c:pt idx="9">
                  <c:v>Municipiul Turnu Magurele</c:v>
                </c:pt>
              </c:strCache>
            </c:strRef>
          </c:cat>
          <c:val>
            <c:numRef>
              <c:f>Foaie1!$B$82:$B$91</c:f>
              <c:numCache>
                <c:formatCode>#,##0.00</c:formatCode>
                <c:ptCount val="10"/>
                <c:pt idx="0">
                  <c:v>90846.68</c:v>
                </c:pt>
                <c:pt idx="1">
                  <c:v>87047.97</c:v>
                </c:pt>
                <c:pt idx="2">
                  <c:v>80767.990000000005</c:v>
                </c:pt>
                <c:pt idx="3">
                  <c:v>80356.72</c:v>
                </c:pt>
                <c:pt idx="4">
                  <c:v>80313.14</c:v>
                </c:pt>
                <c:pt idx="5">
                  <c:v>80146.509999999995</c:v>
                </c:pt>
                <c:pt idx="6">
                  <c:v>79905.179999999993</c:v>
                </c:pt>
                <c:pt idx="7">
                  <c:v>79903.789999999994</c:v>
                </c:pt>
                <c:pt idx="8">
                  <c:v>79682.899999999994</c:v>
                </c:pt>
                <c:pt idx="9">
                  <c:v>78805.52</c:v>
                </c:pt>
              </c:numCache>
            </c:numRef>
          </c:val>
          <c:extLst>
            <c:ext xmlns:c16="http://schemas.microsoft.com/office/drawing/2014/chart" uri="{C3380CC4-5D6E-409C-BE32-E72D297353CC}">
              <c16:uniqueId val="{00000004-7AE1-4BCA-9A3F-59696C08FE64}"/>
            </c:ext>
          </c:extLst>
        </c:ser>
        <c:dLbls>
          <c:dLblPos val="outEnd"/>
          <c:showLegendKey val="0"/>
          <c:showVal val="1"/>
          <c:showCatName val="0"/>
          <c:showSerName val="0"/>
          <c:showPercent val="0"/>
          <c:showBubbleSize val="0"/>
        </c:dLbls>
        <c:gapWidth val="219"/>
        <c:overlap val="-27"/>
        <c:axId val="452470552"/>
        <c:axId val="452467928"/>
      </c:barChart>
      <c:catAx>
        <c:axId val="45247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52467928"/>
        <c:crosses val="autoZero"/>
        <c:auto val="1"/>
        <c:lblAlgn val="ctr"/>
        <c:lblOffset val="100"/>
        <c:noMultiLvlLbl val="0"/>
      </c:catAx>
      <c:valAx>
        <c:axId val="452467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dirty="0"/>
                  <a:t>Costul</a:t>
                </a:r>
                <a:r>
                  <a:rPr lang="ro-RO" baseline="0" dirty="0"/>
                  <a:t> unitar cu TVA (</a:t>
                </a:r>
                <a:r>
                  <a:rPr lang="ro-RO" dirty="0"/>
                  <a:t>în lei)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5247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dirty="0"/>
              <a:t>Achiziția de imprimante </a:t>
            </a:r>
            <a:r>
              <a:rPr lang="ro-RO" sz="1400" b="0" i="0" u="none" strike="noStrike" baseline="0" dirty="0">
                <a:effectLst/>
              </a:rPr>
              <a:t>laser HP P1102 </a:t>
            </a:r>
            <a:r>
              <a:rPr lang="ro-RO" dirty="0"/>
              <a:t>în IPJ</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92D050"/>
              </a:solidFill>
              <a:ln>
                <a:noFill/>
              </a:ln>
              <a:effectLst/>
            </c:spPr>
            <c:extLst>
              <c:ext xmlns:c16="http://schemas.microsoft.com/office/drawing/2014/chart" uri="{C3380CC4-5D6E-409C-BE32-E72D297353CC}">
                <c16:uniqueId val="{00000001-890D-4E2F-9748-2E0E3CB42666}"/>
              </c:ext>
            </c:extLst>
          </c:dPt>
          <c:dPt>
            <c:idx val="4"/>
            <c:invertIfNegative val="0"/>
            <c:bubble3D val="0"/>
            <c:spPr>
              <a:solidFill>
                <a:srgbClr val="FF0000"/>
              </a:solidFill>
              <a:ln>
                <a:noFill/>
              </a:ln>
              <a:effectLst/>
            </c:spPr>
            <c:extLst>
              <c:ext xmlns:c16="http://schemas.microsoft.com/office/drawing/2014/chart" uri="{C3380CC4-5D6E-409C-BE32-E72D297353CC}">
                <c16:uniqueId val="{00000003-890D-4E2F-9748-2E0E3CB426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Foaie1!$A$119:$A$123</c:f>
              <c:strCache>
                <c:ptCount val="5"/>
                <c:pt idx="0">
                  <c:v>IPJ Dâmbovița</c:v>
                </c:pt>
                <c:pt idx="1">
                  <c:v>IPJ Tulcea</c:v>
                </c:pt>
                <c:pt idx="2">
                  <c:v>IPJ Suceava</c:v>
                </c:pt>
                <c:pt idx="3">
                  <c:v>IPJ Giurgiu</c:v>
                </c:pt>
                <c:pt idx="4">
                  <c:v>IPJ Botoșani</c:v>
                </c:pt>
              </c:strCache>
            </c:strRef>
          </c:cat>
          <c:val>
            <c:numRef>
              <c:f>Foaie1!$B$119:$B$123</c:f>
              <c:numCache>
                <c:formatCode>General</c:formatCode>
                <c:ptCount val="5"/>
                <c:pt idx="0">
                  <c:v>348.99</c:v>
                </c:pt>
                <c:pt idx="1">
                  <c:v>346.8</c:v>
                </c:pt>
                <c:pt idx="2">
                  <c:v>333.31</c:v>
                </c:pt>
                <c:pt idx="3">
                  <c:v>302.7</c:v>
                </c:pt>
                <c:pt idx="4">
                  <c:v>460</c:v>
                </c:pt>
              </c:numCache>
            </c:numRef>
          </c:val>
          <c:extLst>
            <c:ext xmlns:c16="http://schemas.microsoft.com/office/drawing/2014/chart" uri="{C3380CC4-5D6E-409C-BE32-E72D297353CC}">
              <c16:uniqueId val="{00000004-890D-4E2F-9748-2E0E3CB42666}"/>
            </c:ext>
          </c:extLst>
        </c:ser>
        <c:dLbls>
          <c:dLblPos val="outEnd"/>
          <c:showLegendKey val="0"/>
          <c:showVal val="1"/>
          <c:showCatName val="0"/>
          <c:showSerName val="0"/>
          <c:showPercent val="0"/>
          <c:showBubbleSize val="0"/>
        </c:dLbls>
        <c:gapWidth val="219"/>
        <c:overlap val="-27"/>
        <c:axId val="368886424"/>
        <c:axId val="368885112"/>
      </c:barChart>
      <c:catAx>
        <c:axId val="36888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368885112"/>
        <c:crosses val="autoZero"/>
        <c:auto val="1"/>
        <c:lblAlgn val="ctr"/>
        <c:lblOffset val="100"/>
        <c:noMultiLvlLbl val="0"/>
      </c:catAx>
      <c:valAx>
        <c:axId val="368885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dirty="0"/>
                  <a:t>Costul unitar cu TVA</a:t>
                </a:r>
                <a:r>
                  <a:rPr lang="ro-RO" baseline="0" dirty="0"/>
                  <a:t> (</a:t>
                </a:r>
                <a:r>
                  <a:rPr lang="ro-RO" dirty="0"/>
                  <a:t>în lei)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368886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dirty="0"/>
              <a:t>Achiziția de imprimante </a:t>
            </a:r>
            <a:r>
              <a:rPr lang="ro-RO" sz="1400" b="0" i="0" u="none" strike="noStrike" baseline="0" dirty="0">
                <a:effectLst/>
              </a:rPr>
              <a:t>laser HP P1102</a:t>
            </a:r>
            <a:r>
              <a:rPr lang="ro-RO" dirty="0"/>
              <a:t> în instituțiile spitalicești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72E-4793-B27C-2A29F32B0EB8}"/>
              </c:ext>
            </c:extLst>
          </c:dPt>
          <c:dPt>
            <c:idx val="5"/>
            <c:invertIfNegative val="0"/>
            <c:bubble3D val="0"/>
            <c:spPr>
              <a:solidFill>
                <a:srgbClr val="92D050"/>
              </a:solidFill>
              <a:ln>
                <a:noFill/>
              </a:ln>
              <a:effectLst/>
            </c:spPr>
            <c:extLst>
              <c:ext xmlns:c16="http://schemas.microsoft.com/office/drawing/2014/chart" uri="{C3380CC4-5D6E-409C-BE32-E72D297353CC}">
                <c16:uniqueId val="{00000003-772E-4793-B27C-2A29F32B0E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Foaie1!$A$127:$A$133</c:f>
              <c:strCache>
                <c:ptCount val="7"/>
                <c:pt idx="0">
                  <c:v>Spitalul de Psihiatrie Gataia</c:v>
                </c:pt>
                <c:pt idx="1">
                  <c:v>Spitalul Municipal Dimitrie Castroian Huși</c:v>
                </c:pt>
                <c:pt idx="2">
                  <c:v>Spitalul Municipal Prof. I. Popescu Băilești</c:v>
                </c:pt>
                <c:pt idx="3">
                  <c:v>Spitalul Județean de Urgență Ilfov</c:v>
                </c:pt>
                <c:pt idx="4">
                  <c:v>Spitalul Municipal Carei</c:v>
                </c:pt>
                <c:pt idx="5">
                  <c:v>Spitalul Judetean de Urgență Slobozia</c:v>
                </c:pt>
                <c:pt idx="6">
                  <c:v>Spitalul Clinic Județean de Urgență Sf. Spiridon Iași </c:v>
                </c:pt>
              </c:strCache>
            </c:strRef>
          </c:cat>
          <c:val>
            <c:numRef>
              <c:f>Foaie1!$B$127:$B$133</c:f>
              <c:numCache>
                <c:formatCode>General</c:formatCode>
                <c:ptCount val="7"/>
                <c:pt idx="0">
                  <c:v>750</c:v>
                </c:pt>
                <c:pt idx="1">
                  <c:v>570</c:v>
                </c:pt>
                <c:pt idx="2">
                  <c:v>457.2</c:v>
                </c:pt>
                <c:pt idx="3">
                  <c:v>359.91</c:v>
                </c:pt>
                <c:pt idx="4">
                  <c:v>351.6</c:v>
                </c:pt>
                <c:pt idx="5">
                  <c:v>349.89</c:v>
                </c:pt>
                <c:pt idx="6">
                  <c:v>478.8</c:v>
                </c:pt>
              </c:numCache>
            </c:numRef>
          </c:val>
          <c:extLst>
            <c:ext xmlns:c16="http://schemas.microsoft.com/office/drawing/2014/chart" uri="{C3380CC4-5D6E-409C-BE32-E72D297353CC}">
              <c16:uniqueId val="{00000004-772E-4793-B27C-2A29F32B0EB8}"/>
            </c:ext>
          </c:extLst>
        </c:ser>
        <c:dLbls>
          <c:dLblPos val="outEnd"/>
          <c:showLegendKey val="0"/>
          <c:showVal val="1"/>
          <c:showCatName val="0"/>
          <c:showSerName val="0"/>
          <c:showPercent val="0"/>
          <c:showBubbleSize val="0"/>
        </c:dLbls>
        <c:gapWidth val="219"/>
        <c:overlap val="-27"/>
        <c:axId val="454686936"/>
        <c:axId val="454689888"/>
      </c:barChart>
      <c:catAx>
        <c:axId val="45468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54689888"/>
        <c:crosses val="autoZero"/>
        <c:auto val="1"/>
        <c:lblAlgn val="ctr"/>
        <c:lblOffset val="100"/>
        <c:noMultiLvlLbl val="0"/>
      </c:catAx>
      <c:valAx>
        <c:axId val="4546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dirty="0"/>
                  <a:t>Costul unitar</a:t>
                </a:r>
                <a:r>
                  <a:rPr lang="ro-RO" baseline="0" dirty="0"/>
                  <a:t> cu TVA  (</a:t>
                </a:r>
                <a:r>
                  <a:rPr lang="ro-RO" dirty="0"/>
                  <a:t>în lei)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5468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Achiziția de laptop-uri Dell Inspiron 5559 în universități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530731136"/>
        <c:axId val="530732448"/>
      </c:barChart>
      <c:catAx>
        <c:axId val="53073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732448"/>
        <c:crosses val="autoZero"/>
        <c:auto val="1"/>
        <c:lblAlgn val="ctr"/>
        <c:lblOffset val="100"/>
        <c:noMultiLvlLbl val="0"/>
      </c:catAx>
      <c:valAx>
        <c:axId val="5307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a:t>Costul</a:t>
                </a:r>
                <a:r>
                  <a:rPr lang="ro-RO" baseline="0"/>
                  <a:t> unitar cu TVA (în lei)</a:t>
                </a:r>
                <a:endParaRPr lang="ro-R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73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Achiziția de laptop-uri Dell Inspiron 5559 în universități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530731136"/>
        <c:axId val="530732448"/>
      </c:barChart>
      <c:catAx>
        <c:axId val="53073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732448"/>
        <c:crosses val="autoZero"/>
        <c:auto val="1"/>
        <c:lblAlgn val="ctr"/>
        <c:lblOffset val="100"/>
        <c:noMultiLvlLbl val="0"/>
      </c:catAx>
      <c:valAx>
        <c:axId val="5307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a:t>Costul</a:t>
                </a:r>
                <a:r>
                  <a:rPr lang="ro-RO" baseline="0"/>
                  <a:t> unitar cu TVA (în lei)</a:t>
                </a:r>
                <a:endParaRPr lang="ro-R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73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Achiziția de laptop-uri Dell Inspiron 5559 în universități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F02-48D0-BD6B-9CFB1B8FFD8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3-7F02-48D0-BD6B-9CFB1B8FFD84}"/>
              </c:ext>
            </c:extLst>
          </c:dPt>
          <c:dPt>
            <c:idx val="10"/>
            <c:invertIfNegative val="0"/>
            <c:bubble3D val="0"/>
            <c:spPr>
              <a:solidFill>
                <a:srgbClr val="92D050"/>
              </a:solidFill>
              <a:ln>
                <a:noFill/>
              </a:ln>
              <a:effectLst/>
            </c:spPr>
            <c:extLst>
              <c:ext xmlns:c16="http://schemas.microsoft.com/office/drawing/2014/chart" uri="{C3380CC4-5D6E-409C-BE32-E72D297353CC}">
                <c16:uniqueId val="{00000005-7F02-48D0-BD6B-9CFB1B8FFD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Foaie1!$A$101:$A$111</c:f>
              <c:strCache>
                <c:ptCount val="11"/>
                <c:pt idx="0">
                  <c:v>Universitatea Politehnică București</c:v>
                </c:pt>
                <c:pt idx="1">
                  <c:v>Universitatea Politehnică București</c:v>
                </c:pt>
                <c:pt idx="2">
                  <c:v>Universitatea Babeș Bolyai</c:v>
                </c:pt>
                <c:pt idx="3">
                  <c:v>Universitatea Babeș Bolyai</c:v>
                </c:pt>
                <c:pt idx="4">
                  <c:v>Universitatea Babeș Bolyai</c:v>
                </c:pt>
                <c:pt idx="5">
                  <c:v>Universitatea Tehnică Gh. Asachi Iași</c:v>
                </c:pt>
                <c:pt idx="6">
                  <c:v>Universitatea Politehnică Timișoara</c:v>
                </c:pt>
                <c:pt idx="7">
                  <c:v>Universitatea Babeș Bolyai</c:v>
                </c:pt>
                <c:pt idx="8">
                  <c:v>Universitatea Craiova</c:v>
                </c:pt>
                <c:pt idx="9">
                  <c:v>Universitatea Babeș Bolyai</c:v>
                </c:pt>
                <c:pt idx="10">
                  <c:v>Universitatea Babeș Bolyai</c:v>
                </c:pt>
              </c:strCache>
            </c:strRef>
          </c:cat>
          <c:val>
            <c:numRef>
              <c:f>Foaie1!$B$101:$B$111</c:f>
              <c:numCache>
                <c:formatCode>#,##0.00</c:formatCode>
                <c:ptCount val="11"/>
                <c:pt idx="0">
                  <c:v>4519.1099999999997</c:v>
                </c:pt>
                <c:pt idx="1">
                  <c:v>4232.3999999999996</c:v>
                </c:pt>
                <c:pt idx="2" formatCode="#,##0">
                  <c:v>4164</c:v>
                </c:pt>
                <c:pt idx="3" formatCode="#,##0">
                  <c:v>3780</c:v>
                </c:pt>
                <c:pt idx="4">
                  <c:v>3775.99</c:v>
                </c:pt>
                <c:pt idx="5">
                  <c:v>3671.98</c:v>
                </c:pt>
                <c:pt idx="6" formatCode="#,##0">
                  <c:v>3588</c:v>
                </c:pt>
                <c:pt idx="7">
                  <c:v>3358.8</c:v>
                </c:pt>
                <c:pt idx="8">
                  <c:v>3238.8</c:v>
                </c:pt>
                <c:pt idx="9">
                  <c:v>3214.08</c:v>
                </c:pt>
                <c:pt idx="10">
                  <c:v>2199.6</c:v>
                </c:pt>
              </c:numCache>
            </c:numRef>
          </c:val>
          <c:extLst>
            <c:ext xmlns:c16="http://schemas.microsoft.com/office/drawing/2014/chart" uri="{C3380CC4-5D6E-409C-BE32-E72D297353CC}">
              <c16:uniqueId val="{00000006-7F02-48D0-BD6B-9CFB1B8FFD84}"/>
            </c:ext>
          </c:extLst>
        </c:ser>
        <c:dLbls>
          <c:dLblPos val="outEnd"/>
          <c:showLegendKey val="0"/>
          <c:showVal val="1"/>
          <c:showCatName val="0"/>
          <c:showSerName val="0"/>
          <c:showPercent val="0"/>
          <c:showBubbleSize val="0"/>
        </c:dLbls>
        <c:gapWidth val="219"/>
        <c:overlap val="-27"/>
        <c:axId val="530731136"/>
        <c:axId val="530732448"/>
      </c:barChart>
      <c:catAx>
        <c:axId val="53073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732448"/>
        <c:crosses val="autoZero"/>
        <c:auto val="1"/>
        <c:lblAlgn val="ctr"/>
        <c:lblOffset val="100"/>
        <c:noMultiLvlLbl val="0"/>
      </c:catAx>
      <c:valAx>
        <c:axId val="5307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a:t>Costul</a:t>
                </a:r>
                <a:r>
                  <a:rPr lang="ro-RO" baseline="0"/>
                  <a:t> unitar cu TVA (în lei)</a:t>
                </a:r>
                <a:endParaRPr lang="ro-R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73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Achiziția de stingătoare cu Pulbere</a:t>
            </a:r>
            <a:r>
              <a:rPr lang="ro-RO" baseline="0"/>
              <a:t> P6 la instituțiile școlare din Sectorul 3</a:t>
            </a:r>
            <a:endParaRPr lang="ro-R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1A96-4B14-B9B8-A0CB525AFC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Foaie1!$A$34:$A$50</c:f>
              <c:strCache>
                <c:ptCount val="17"/>
                <c:pt idx="0">
                  <c:v>Colegiul Tehnic Mihai Bravu</c:v>
                </c:pt>
                <c:pt idx="1">
                  <c:v>Grădinița nr. 239</c:v>
                </c:pt>
                <c:pt idx="2">
                  <c:v>Grădinița nr. 240 </c:v>
                </c:pt>
                <c:pt idx="3">
                  <c:v>Grădinița nr.154</c:v>
                </c:pt>
                <c:pt idx="4">
                  <c:v>Grădinița nr. 241 </c:v>
                </c:pt>
                <c:pt idx="5">
                  <c:v>Grădinița nr. 187</c:v>
                </c:pt>
                <c:pt idx="6">
                  <c:v>Colegiul Tehnic Anghel Saligny</c:v>
                </c:pt>
                <c:pt idx="7">
                  <c:v>Colegiul Național Matei Basarab</c:v>
                </c:pt>
                <c:pt idx="8">
                  <c:v>Liceul Teoretic Alexandru Ioan Cuza</c:v>
                </c:pt>
                <c:pt idx="9">
                  <c:v>Școala Gimnazială nr. 86</c:v>
                </c:pt>
                <c:pt idx="10">
                  <c:v>Școala Superioară Comercială Nicolae Kretzulescu</c:v>
                </c:pt>
                <c:pt idx="11">
                  <c:v>Școala Gimnazială Hamburg</c:v>
                </c:pt>
                <c:pt idx="12">
                  <c:v>Școala Gimnazială Leonardo da Vinci</c:v>
                </c:pt>
                <c:pt idx="13">
                  <c:v>Școala Gimnazială Voievod Neagoe Basarab</c:v>
                </c:pt>
                <c:pt idx="14">
                  <c:v>Școala Gimnazială Cezar Bolliac</c:v>
                </c:pt>
                <c:pt idx="15">
                  <c:v>Școala Gimnazială nr.  82</c:v>
                </c:pt>
                <c:pt idx="16">
                  <c:v>Școala Gimnazială nr. 88</c:v>
                </c:pt>
              </c:strCache>
            </c:strRef>
          </c:cat>
          <c:val>
            <c:numRef>
              <c:f>Foaie1!$B$34:$B$50</c:f>
              <c:numCache>
                <c:formatCode>General</c:formatCode>
                <c:ptCount val="17"/>
                <c:pt idx="0">
                  <c:v>132</c:v>
                </c:pt>
                <c:pt idx="1">
                  <c:v>199.92</c:v>
                </c:pt>
                <c:pt idx="2">
                  <c:v>199.92</c:v>
                </c:pt>
                <c:pt idx="3">
                  <c:v>199.92</c:v>
                </c:pt>
                <c:pt idx="4">
                  <c:v>199.92</c:v>
                </c:pt>
                <c:pt idx="5">
                  <c:v>199.92</c:v>
                </c:pt>
                <c:pt idx="6">
                  <c:v>199.92</c:v>
                </c:pt>
                <c:pt idx="7">
                  <c:v>199.92</c:v>
                </c:pt>
                <c:pt idx="8">
                  <c:v>199.92</c:v>
                </c:pt>
                <c:pt idx="9">
                  <c:v>199.92</c:v>
                </c:pt>
                <c:pt idx="10">
                  <c:v>199.92</c:v>
                </c:pt>
                <c:pt idx="11">
                  <c:v>199.92</c:v>
                </c:pt>
                <c:pt idx="12">
                  <c:v>199.92</c:v>
                </c:pt>
                <c:pt idx="13">
                  <c:v>199.92</c:v>
                </c:pt>
                <c:pt idx="14">
                  <c:v>199.92</c:v>
                </c:pt>
                <c:pt idx="15">
                  <c:v>199.92</c:v>
                </c:pt>
                <c:pt idx="16">
                  <c:v>199.92</c:v>
                </c:pt>
              </c:numCache>
            </c:numRef>
          </c:val>
          <c:extLst>
            <c:ext xmlns:c16="http://schemas.microsoft.com/office/drawing/2014/chart" uri="{C3380CC4-5D6E-409C-BE32-E72D297353CC}">
              <c16:uniqueId val="{00000002-1A96-4B14-B9B8-A0CB525AFC8D}"/>
            </c:ext>
          </c:extLst>
        </c:ser>
        <c:dLbls>
          <c:dLblPos val="outEnd"/>
          <c:showLegendKey val="0"/>
          <c:showVal val="1"/>
          <c:showCatName val="0"/>
          <c:showSerName val="0"/>
          <c:showPercent val="0"/>
          <c:showBubbleSize val="0"/>
        </c:dLbls>
        <c:gapWidth val="219"/>
        <c:overlap val="-27"/>
        <c:axId val="530813360"/>
        <c:axId val="528648528"/>
      </c:barChart>
      <c:catAx>
        <c:axId val="53081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28648528"/>
        <c:crosses val="autoZero"/>
        <c:auto val="1"/>
        <c:lblAlgn val="ctr"/>
        <c:lblOffset val="100"/>
        <c:noMultiLvlLbl val="0"/>
      </c:catAx>
      <c:valAx>
        <c:axId val="528648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RO"/>
                  <a:t>Costul unitar cu TVA (în lei)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o-R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3081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o-RO"/>
              <a:t>Clic pentru editare stil titlu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04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415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o-RO"/>
              <a:t>Clic pentru editare stil titlu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67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821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o-RO"/>
              <a:t>Clic pentru editare stil titlu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20EBB0C4-6273-4C6E-B9BD-2EDC30F1CD52}"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35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o-RO"/>
              <a:t>Clic pentru editare stil titlu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19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o-RO"/>
              <a:t>Clic pentru editare stil titlu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1097280" y="2582334"/>
            <a:ext cx="4937760" cy="3378200"/>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6217920" y="2582334"/>
            <a:ext cx="4937760" cy="3378200"/>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690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532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4/11/2017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217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o-RO"/>
              <a:t>Clic pentru editare stil titlu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4/11/2017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747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o-RO"/>
              <a:t>Clic pentru editare stil titlu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C9CAD897-D46E-4AD2-BD9B-49DD3E640873}"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72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o-RO"/>
              <a:t>Clic pentru editare stil titlu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4/11/2017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adrian@ipp.r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1097280" y="1526597"/>
            <a:ext cx="10236764" cy="2830914"/>
          </a:xfrm>
        </p:spPr>
        <p:txBody>
          <a:bodyPr>
            <a:normAutofit/>
          </a:bodyPr>
          <a:lstStyle/>
          <a:p>
            <a:pPr algn="ctr"/>
            <a:r>
              <a:rPr lang="ro-RO" sz="4400" dirty="0"/>
              <a:t>Întărirea capacității autorităților contractante din România pentru realizarea unor achiziții publice eficiente și durabile, fructificând experiența partenerilor olandezi</a:t>
            </a:r>
          </a:p>
        </p:txBody>
      </p:sp>
      <p:pic>
        <p:nvPicPr>
          <p:cNvPr id="4" name="Imagine 3"/>
          <p:cNvPicPr>
            <a:picLocks noChangeAspect="1"/>
          </p:cNvPicPr>
          <p:nvPr/>
        </p:nvPicPr>
        <p:blipFill>
          <a:blip r:embed="rId2"/>
          <a:stretch>
            <a:fillRect/>
          </a:stretch>
        </p:blipFill>
        <p:spPr>
          <a:xfrm>
            <a:off x="862854" y="381028"/>
            <a:ext cx="2233780" cy="930742"/>
          </a:xfrm>
          <a:prstGeom prst="rect">
            <a:avLst/>
          </a:prstGeom>
        </p:spPr>
      </p:pic>
      <p:pic>
        <p:nvPicPr>
          <p:cNvPr id="5" name="Imagine 4"/>
          <p:cNvPicPr>
            <a:picLocks noChangeAspect="1"/>
          </p:cNvPicPr>
          <p:nvPr/>
        </p:nvPicPr>
        <p:blipFill>
          <a:blip r:embed="rId3"/>
          <a:stretch>
            <a:fillRect/>
          </a:stretch>
        </p:blipFill>
        <p:spPr>
          <a:xfrm>
            <a:off x="7748170" y="468476"/>
            <a:ext cx="3407510" cy="755847"/>
          </a:xfrm>
          <a:prstGeom prst="rect">
            <a:avLst/>
          </a:prstGeom>
        </p:spPr>
      </p:pic>
    </p:spTree>
    <p:extLst>
      <p:ext uri="{BB962C8B-B14F-4D97-AF65-F5344CB8AC3E}">
        <p14:creationId xmlns:p14="http://schemas.microsoft.com/office/powerpoint/2010/main" val="58636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4"/>
            <a:ext cx="10058400" cy="1350286"/>
          </a:xfrm>
        </p:spPr>
        <p:txBody>
          <a:bodyPr>
            <a:normAutofit/>
          </a:bodyPr>
          <a:lstStyle/>
          <a:p>
            <a:r>
              <a:rPr lang="ro-RO" sz="3200" dirty="0"/>
              <a:t>Exemple ilustrative în favoarea înființării UCA – partea a IV-a</a:t>
            </a:r>
          </a:p>
        </p:txBody>
      </p:sp>
      <p:pic>
        <p:nvPicPr>
          <p:cNvPr id="3" name="Imagine 2"/>
          <p:cNvPicPr>
            <a:picLocks noChangeAspect="1"/>
          </p:cNvPicPr>
          <p:nvPr/>
        </p:nvPicPr>
        <p:blipFill>
          <a:blip r:embed="rId2"/>
          <a:stretch>
            <a:fillRect/>
          </a:stretch>
        </p:blipFill>
        <p:spPr>
          <a:xfrm>
            <a:off x="941354" y="1849337"/>
            <a:ext cx="4048335" cy="1942328"/>
          </a:xfrm>
          <a:prstGeom prst="rect">
            <a:avLst/>
          </a:prstGeom>
        </p:spPr>
      </p:pic>
      <p:pic>
        <p:nvPicPr>
          <p:cNvPr id="5" name="Imagine 4"/>
          <p:cNvPicPr>
            <a:picLocks noChangeAspect="1"/>
          </p:cNvPicPr>
          <p:nvPr/>
        </p:nvPicPr>
        <p:blipFill>
          <a:blip r:embed="rId3"/>
          <a:stretch>
            <a:fillRect/>
          </a:stretch>
        </p:blipFill>
        <p:spPr>
          <a:xfrm>
            <a:off x="6967537" y="3556994"/>
            <a:ext cx="4050419" cy="2388898"/>
          </a:xfrm>
          <a:prstGeom prst="rect">
            <a:avLst/>
          </a:prstGeom>
        </p:spPr>
      </p:pic>
      <p:pic>
        <p:nvPicPr>
          <p:cNvPr id="8" name="Imagine 7"/>
          <p:cNvPicPr>
            <a:picLocks noChangeAspect="1"/>
          </p:cNvPicPr>
          <p:nvPr/>
        </p:nvPicPr>
        <p:blipFill>
          <a:blip r:embed="rId4"/>
          <a:stretch>
            <a:fillRect/>
          </a:stretch>
        </p:blipFill>
        <p:spPr>
          <a:xfrm>
            <a:off x="1097280" y="4004112"/>
            <a:ext cx="3932414" cy="2044261"/>
          </a:xfrm>
          <a:prstGeom prst="rect">
            <a:avLst/>
          </a:prstGeom>
        </p:spPr>
      </p:pic>
    </p:spTree>
    <p:extLst>
      <p:ext uri="{BB962C8B-B14F-4D97-AF65-F5344CB8AC3E}">
        <p14:creationId xmlns:p14="http://schemas.microsoft.com/office/powerpoint/2010/main" val="47206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361575"/>
          </a:xfrm>
        </p:spPr>
        <p:txBody>
          <a:bodyPr>
            <a:normAutofit/>
          </a:bodyPr>
          <a:lstStyle/>
          <a:p>
            <a:r>
              <a:rPr lang="ro-RO" sz="3200" dirty="0"/>
              <a:t>Exemple ilustrative în favoarea înființării UCA – partea a V-a</a:t>
            </a:r>
          </a:p>
        </p:txBody>
      </p:sp>
      <p:graphicFrame>
        <p:nvGraphicFramePr>
          <p:cNvPr id="4" name="Diagramă 3">
            <a:extLst>
              <a:ext uri="{FF2B5EF4-FFF2-40B4-BE49-F238E27FC236}">
                <a16:creationId xmlns:a16="http://schemas.microsoft.com/office/drawing/2014/main" id="{0C39A8E2-B9A4-4438-B50F-31ED17892B53}"/>
              </a:ext>
            </a:extLst>
          </p:cNvPr>
          <p:cNvGraphicFramePr>
            <a:graphicFrameLocks/>
          </p:cNvGraphicFramePr>
          <p:nvPr>
            <p:extLst>
              <p:ext uri="{D42A27DB-BD31-4B8C-83A1-F6EECF244321}">
                <p14:modId xmlns:p14="http://schemas.microsoft.com/office/powerpoint/2010/main" val="750791208"/>
              </p:ext>
            </p:extLst>
          </p:nvPr>
        </p:nvGraphicFramePr>
        <p:xfrm>
          <a:off x="1185333" y="1975556"/>
          <a:ext cx="9970347" cy="3928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ă 6">
            <a:extLst>
              <a:ext uri="{FF2B5EF4-FFF2-40B4-BE49-F238E27FC236}">
                <a16:creationId xmlns:a16="http://schemas.microsoft.com/office/drawing/2014/main" id="{0C39A8E2-B9A4-4438-B50F-31ED17892B53}"/>
              </a:ext>
            </a:extLst>
          </p:cNvPr>
          <p:cNvGraphicFramePr>
            <a:graphicFrameLocks/>
          </p:cNvGraphicFramePr>
          <p:nvPr>
            <p:extLst>
              <p:ext uri="{D42A27DB-BD31-4B8C-83A1-F6EECF244321}">
                <p14:modId xmlns:p14="http://schemas.microsoft.com/office/powerpoint/2010/main" val="311800563"/>
              </p:ext>
            </p:extLst>
          </p:nvPr>
        </p:nvGraphicFramePr>
        <p:xfrm>
          <a:off x="1569156" y="1830564"/>
          <a:ext cx="8850489" cy="4073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ă 7">
            <a:extLst>
              <a:ext uri="{FF2B5EF4-FFF2-40B4-BE49-F238E27FC236}">
                <a16:creationId xmlns:a16="http://schemas.microsoft.com/office/drawing/2014/main" id="{0C39A8E2-B9A4-4438-B50F-31ED17892B53}"/>
              </a:ext>
            </a:extLst>
          </p:cNvPr>
          <p:cNvGraphicFramePr>
            <a:graphicFrameLocks/>
          </p:cNvGraphicFramePr>
          <p:nvPr>
            <p:extLst>
              <p:ext uri="{D42A27DB-BD31-4B8C-83A1-F6EECF244321}">
                <p14:modId xmlns:p14="http://schemas.microsoft.com/office/powerpoint/2010/main" val="3591276914"/>
              </p:ext>
            </p:extLst>
          </p:nvPr>
        </p:nvGraphicFramePr>
        <p:xfrm>
          <a:off x="1377243" y="1975555"/>
          <a:ext cx="9629423" cy="3928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736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361575"/>
          </a:xfrm>
        </p:spPr>
        <p:txBody>
          <a:bodyPr>
            <a:normAutofit/>
          </a:bodyPr>
          <a:lstStyle/>
          <a:p>
            <a:r>
              <a:rPr lang="ro-RO" sz="3200" dirty="0"/>
              <a:t>Exemple ilustrative în favoarea înființării UCA – partea a V-a</a:t>
            </a:r>
          </a:p>
        </p:txBody>
      </p:sp>
      <p:pic>
        <p:nvPicPr>
          <p:cNvPr id="5" name="Imagine 4"/>
          <p:cNvPicPr>
            <a:picLocks noChangeAspect="1"/>
          </p:cNvPicPr>
          <p:nvPr/>
        </p:nvPicPr>
        <p:blipFill>
          <a:blip r:embed="rId2"/>
          <a:stretch>
            <a:fillRect/>
          </a:stretch>
        </p:blipFill>
        <p:spPr>
          <a:xfrm>
            <a:off x="6007215" y="2144890"/>
            <a:ext cx="5515410" cy="3104443"/>
          </a:xfrm>
          <a:prstGeom prst="rect">
            <a:avLst/>
          </a:prstGeom>
        </p:spPr>
      </p:pic>
    </p:spTree>
    <p:extLst>
      <p:ext uri="{BB962C8B-B14F-4D97-AF65-F5344CB8AC3E}">
        <p14:creationId xmlns:p14="http://schemas.microsoft.com/office/powerpoint/2010/main" val="119150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361575"/>
          </a:xfrm>
        </p:spPr>
        <p:txBody>
          <a:bodyPr>
            <a:normAutofit/>
          </a:bodyPr>
          <a:lstStyle/>
          <a:p>
            <a:r>
              <a:rPr lang="ro-RO" sz="3200" dirty="0"/>
              <a:t>Exemple ilustrative în favoarea înființării UCA – partea a VI-a</a:t>
            </a:r>
          </a:p>
        </p:txBody>
      </p:sp>
      <p:sp>
        <p:nvSpPr>
          <p:cNvPr id="3" name="CasetăText 2"/>
          <p:cNvSpPr txBox="1"/>
          <p:nvPr/>
        </p:nvSpPr>
        <p:spPr>
          <a:xfrm>
            <a:off x="1016000" y="5565421"/>
            <a:ext cx="10882489" cy="1107996"/>
          </a:xfrm>
          <a:prstGeom prst="rect">
            <a:avLst/>
          </a:prstGeom>
          <a:noFill/>
        </p:spPr>
        <p:txBody>
          <a:bodyPr wrap="square" rtlCol="0">
            <a:spAutoFit/>
          </a:bodyPr>
          <a:lstStyle/>
          <a:p>
            <a:r>
              <a:rPr lang="ro-RO" sz="1600" dirty="0"/>
              <a:t>În privința achiziției de stingătoare, este de remarcat situația instituțiilor școlare din Sectorul 3, unde produsele sunt cumpărate de la același distribuitor. De precizat că prețul unitar pentru stingătoarele P6 achiziționate de instituții școlare este cel mai mare din lista de instituții participante la cercetare.</a:t>
            </a:r>
          </a:p>
          <a:p>
            <a:endParaRPr lang="ro-RO" dirty="0"/>
          </a:p>
        </p:txBody>
      </p:sp>
      <p:graphicFrame>
        <p:nvGraphicFramePr>
          <p:cNvPr id="4" name="Diagramă 3">
            <a:extLst>
              <a:ext uri="{FF2B5EF4-FFF2-40B4-BE49-F238E27FC236}">
                <a16:creationId xmlns:a16="http://schemas.microsoft.com/office/drawing/2014/main" id="{EBBD7760-41B0-470A-8098-16FDBB7D5F4F}"/>
              </a:ext>
            </a:extLst>
          </p:cNvPr>
          <p:cNvGraphicFramePr>
            <a:graphicFrameLocks/>
          </p:cNvGraphicFramePr>
          <p:nvPr>
            <p:extLst>
              <p:ext uri="{D42A27DB-BD31-4B8C-83A1-F6EECF244321}">
                <p14:modId xmlns:p14="http://schemas.microsoft.com/office/powerpoint/2010/main" val="1120363658"/>
              </p:ext>
            </p:extLst>
          </p:nvPr>
        </p:nvGraphicFramePr>
        <p:xfrm>
          <a:off x="1264356" y="1840089"/>
          <a:ext cx="9990666" cy="3725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098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361575"/>
          </a:xfrm>
        </p:spPr>
        <p:txBody>
          <a:bodyPr>
            <a:normAutofit/>
          </a:bodyPr>
          <a:lstStyle/>
          <a:p>
            <a:r>
              <a:rPr lang="ro-RO" sz="3200" dirty="0"/>
              <a:t>Exemple ilustrative în favoarea înființării UCA – partea a VI-a</a:t>
            </a:r>
          </a:p>
        </p:txBody>
      </p:sp>
      <p:pic>
        <p:nvPicPr>
          <p:cNvPr id="5" name="Imagine 4"/>
          <p:cNvPicPr>
            <a:picLocks noChangeAspect="1"/>
          </p:cNvPicPr>
          <p:nvPr/>
        </p:nvPicPr>
        <p:blipFill>
          <a:blip r:embed="rId2"/>
          <a:stretch>
            <a:fillRect/>
          </a:stretch>
        </p:blipFill>
        <p:spPr>
          <a:xfrm>
            <a:off x="408658" y="2402588"/>
            <a:ext cx="3745653" cy="3230251"/>
          </a:xfrm>
          <a:prstGeom prst="rect">
            <a:avLst/>
          </a:prstGeom>
        </p:spPr>
      </p:pic>
      <p:pic>
        <p:nvPicPr>
          <p:cNvPr id="6" name="Imagine 5"/>
          <p:cNvPicPr>
            <a:picLocks noChangeAspect="1"/>
          </p:cNvPicPr>
          <p:nvPr/>
        </p:nvPicPr>
        <p:blipFill>
          <a:blip r:embed="rId3"/>
          <a:stretch>
            <a:fillRect/>
          </a:stretch>
        </p:blipFill>
        <p:spPr>
          <a:xfrm>
            <a:off x="4387692" y="2560473"/>
            <a:ext cx="3672575" cy="2755613"/>
          </a:xfrm>
          <a:prstGeom prst="rect">
            <a:avLst/>
          </a:prstGeom>
        </p:spPr>
      </p:pic>
      <p:pic>
        <p:nvPicPr>
          <p:cNvPr id="7" name="Imagine 6"/>
          <p:cNvPicPr>
            <a:picLocks noChangeAspect="1"/>
          </p:cNvPicPr>
          <p:nvPr/>
        </p:nvPicPr>
        <p:blipFill>
          <a:blip r:embed="rId4"/>
          <a:stretch>
            <a:fillRect/>
          </a:stretch>
        </p:blipFill>
        <p:spPr>
          <a:xfrm>
            <a:off x="8293649" y="2560473"/>
            <a:ext cx="3794406" cy="2907549"/>
          </a:xfrm>
          <a:prstGeom prst="rect">
            <a:avLst/>
          </a:prstGeom>
        </p:spPr>
      </p:pic>
    </p:spTree>
    <p:extLst>
      <p:ext uri="{BB962C8B-B14F-4D97-AF65-F5344CB8AC3E}">
        <p14:creationId xmlns:p14="http://schemas.microsoft.com/office/powerpoint/2010/main" val="368747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450757"/>
          </a:xfrm>
        </p:spPr>
        <p:txBody>
          <a:bodyPr>
            <a:normAutofit/>
          </a:bodyPr>
          <a:lstStyle/>
          <a:p>
            <a:r>
              <a:rPr lang="ro-RO" sz="3200" dirty="0"/>
              <a:t>Principale avantaje ale UCA:</a:t>
            </a:r>
          </a:p>
        </p:txBody>
      </p:sp>
      <p:sp>
        <p:nvSpPr>
          <p:cNvPr id="3" name="CasetăText 2"/>
          <p:cNvSpPr txBox="1"/>
          <p:nvPr/>
        </p:nvSpPr>
        <p:spPr>
          <a:xfrm>
            <a:off x="1097280" y="2111023"/>
            <a:ext cx="10191609" cy="1323439"/>
          </a:xfrm>
          <a:prstGeom prst="rect">
            <a:avLst/>
          </a:prstGeom>
          <a:noFill/>
        </p:spPr>
        <p:txBody>
          <a:bodyPr wrap="square" rtlCol="0">
            <a:spAutoFit/>
          </a:bodyPr>
          <a:lstStyle/>
          <a:p>
            <a:pPr marL="285750" indent="-285750">
              <a:buFont typeface="Arial" panose="020B0604020202020204" pitchFamily="34" charset="0"/>
              <a:buChar char="•"/>
            </a:pPr>
            <a:r>
              <a:rPr lang="ro-RO" sz="1600" dirty="0"/>
              <a:t>Posibilitatea de a desfășura proceduri de achiziții în mod constant;</a:t>
            </a:r>
          </a:p>
          <a:p>
            <a:pPr marL="285750" indent="-285750">
              <a:buFont typeface="Arial" panose="020B0604020202020204" pitchFamily="34" charset="0"/>
              <a:buChar char="•"/>
            </a:pPr>
            <a:r>
              <a:rPr lang="ro-RO" sz="1600" dirty="0"/>
              <a:t>Cu cât cantitatea produselor este mai mare, cu atât prețul unitar poate fi mai mic;</a:t>
            </a:r>
          </a:p>
          <a:p>
            <a:pPr marL="285750" indent="-285750">
              <a:buFont typeface="Arial" panose="020B0604020202020204" pitchFamily="34" charset="0"/>
              <a:buChar char="•"/>
            </a:pPr>
            <a:r>
              <a:rPr lang="ro-RO" sz="1600" dirty="0"/>
              <a:t>Asigurarea unui standard de calitate pentru produselor achiziționate;</a:t>
            </a:r>
          </a:p>
          <a:p>
            <a:pPr marL="285750" indent="-285750">
              <a:buFont typeface="Arial" panose="020B0604020202020204" pitchFamily="34" charset="0"/>
              <a:buChar char="•"/>
            </a:pPr>
            <a:r>
              <a:rPr lang="ro-RO" sz="1600" dirty="0"/>
              <a:t>Management mai bun în lansarea procedurii și gestionarea resurselor (inclusiv de timp și umane);</a:t>
            </a:r>
          </a:p>
          <a:p>
            <a:pPr marL="285750" indent="-285750">
              <a:buFont typeface="Arial" panose="020B0604020202020204" pitchFamily="34" charset="0"/>
              <a:buChar char="•"/>
            </a:pPr>
            <a:r>
              <a:rPr lang="ro-RO" sz="1600" dirty="0"/>
              <a:t>Profesionalizarea achizițiilor.</a:t>
            </a:r>
          </a:p>
        </p:txBody>
      </p:sp>
    </p:spTree>
    <p:extLst>
      <p:ext uri="{BB962C8B-B14F-4D97-AF65-F5344CB8AC3E}">
        <p14:creationId xmlns:p14="http://schemas.microsoft.com/office/powerpoint/2010/main" val="179768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450757"/>
          </a:xfrm>
        </p:spPr>
        <p:txBody>
          <a:bodyPr>
            <a:normAutofit/>
          </a:bodyPr>
          <a:lstStyle/>
          <a:p>
            <a:r>
              <a:rPr lang="ro-RO" sz="3200" dirty="0"/>
              <a:t>Argumente în favoarea UCA:</a:t>
            </a:r>
          </a:p>
        </p:txBody>
      </p:sp>
      <p:sp>
        <p:nvSpPr>
          <p:cNvPr id="3" name="CasetăText 2"/>
          <p:cNvSpPr txBox="1"/>
          <p:nvPr/>
        </p:nvSpPr>
        <p:spPr>
          <a:xfrm>
            <a:off x="1097280" y="2111023"/>
            <a:ext cx="10191609" cy="1846659"/>
          </a:xfrm>
          <a:prstGeom prst="rect">
            <a:avLst/>
          </a:prstGeom>
          <a:noFill/>
        </p:spPr>
        <p:txBody>
          <a:bodyPr wrap="square" rtlCol="0">
            <a:spAutoFit/>
          </a:bodyPr>
          <a:lstStyle/>
          <a:p>
            <a:pPr marL="285750" indent="-285750">
              <a:buFont typeface="Arial" panose="020B0604020202020204" pitchFamily="34" charset="0"/>
              <a:buChar char="•"/>
            </a:pPr>
            <a:r>
              <a:rPr lang="ro-RO" sz="1600" dirty="0"/>
              <a:t>În estimările IPP, marja de scădere rezonabilă la contractarea de achiziții în sistem centralizat este de minim 10%, raportat la volumul anual al achizițiilor de aprox. 18 mld Euro anual, obținând o economie de 2 mld Euro!</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Potrivit Ministerului Sănătății, sistemul centralizat de achiziții a ajutat la încheierea unui acord pentru 1,4 milioane de doze de vaccin hexavalent cu o economie de 30%, iar </a:t>
            </a:r>
            <a:r>
              <a:rPr lang="ro-RO" sz="1600" dirty="0" err="1"/>
              <a:t>achiziţionarea</a:t>
            </a:r>
            <a:r>
              <a:rPr lang="ro-RO" sz="1600" dirty="0"/>
              <a:t> de combustibil pentru patru ani a adus un discount de 6%*.</a:t>
            </a:r>
          </a:p>
          <a:p>
            <a:endParaRPr lang="ro-RO" dirty="0"/>
          </a:p>
        </p:txBody>
      </p:sp>
      <p:sp>
        <p:nvSpPr>
          <p:cNvPr id="4" name="CasetăText 3"/>
          <p:cNvSpPr txBox="1"/>
          <p:nvPr/>
        </p:nvSpPr>
        <p:spPr>
          <a:xfrm>
            <a:off x="871503" y="6434666"/>
            <a:ext cx="10284177" cy="276999"/>
          </a:xfrm>
          <a:prstGeom prst="rect">
            <a:avLst/>
          </a:prstGeom>
          <a:noFill/>
        </p:spPr>
        <p:txBody>
          <a:bodyPr wrap="square" rtlCol="0">
            <a:spAutoFit/>
          </a:bodyPr>
          <a:lstStyle/>
          <a:p>
            <a:r>
              <a:rPr lang="ro-RO" sz="1200" dirty="0"/>
              <a:t>*Comunicat de presă/Informare MS cu privire la finalizarea a două achiziții publice centralizate - http://old.ms.ro/index.php?pag=62&amp;id=12967&amp;pg=1</a:t>
            </a:r>
          </a:p>
        </p:txBody>
      </p:sp>
    </p:spTree>
    <p:extLst>
      <p:ext uri="{BB962C8B-B14F-4D97-AF65-F5344CB8AC3E}">
        <p14:creationId xmlns:p14="http://schemas.microsoft.com/office/powerpoint/2010/main" val="319344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407663"/>
            <a:ext cx="10318044" cy="2106641"/>
          </a:xfrm>
        </p:spPr>
        <p:txBody>
          <a:bodyPr>
            <a:normAutofit/>
          </a:bodyPr>
          <a:lstStyle/>
          <a:p>
            <a:r>
              <a:rPr lang="ro-RO" sz="3200" dirty="0"/>
              <a:t>Creșterea eficienței în achizițiile publice la nivel local prin practicarea asocierii dintre UAT-uri în organizarea și desfășurarea unor proceduri de achiziție</a:t>
            </a:r>
          </a:p>
        </p:txBody>
      </p:sp>
      <p:sp>
        <p:nvSpPr>
          <p:cNvPr id="3" name="Substituent conținut 2"/>
          <p:cNvSpPr>
            <a:spLocks noGrp="1"/>
          </p:cNvSpPr>
          <p:nvPr>
            <p:ph idx="1"/>
          </p:nvPr>
        </p:nvSpPr>
        <p:spPr>
          <a:xfrm>
            <a:off x="1097280" y="1845734"/>
            <a:ext cx="10338364" cy="4374444"/>
          </a:xfrm>
        </p:spPr>
        <p:txBody>
          <a:bodyPr>
            <a:normAutofit/>
          </a:bodyPr>
          <a:lstStyle/>
          <a:p>
            <a:r>
              <a:rPr lang="ro-RO" sz="1600" dirty="0"/>
              <a:t>Unitățile administrativ teritoriale pot, în temeiul noului cadru legal </a:t>
            </a:r>
            <a:r>
              <a:rPr lang="ro-RO" sz="1600"/>
              <a:t>– se </a:t>
            </a:r>
            <a:r>
              <a:rPr lang="ro-RO" sz="1600" dirty="0"/>
              <a:t>pot asocia în aceeași idee a optimizării expertizei din sistemul public. Un obiectiv asumat al acestei abordări este de a determina o cheltuire eficientă a resurselor prin punerea în comun a experților și a informațiilor vizând un obiectiv comun de investiții. Instituționalizarea acestor mecanisme se va face tot în două etape: prima vizează mai ales Consiliile Județene și alte structuri asociative ale autorităților locale dar la nivel teritorial integrat și ulterior municipiile, alte tipuri de unități administrativ teritoriale care nu sunt geografic alăturate dar au obiective de investiții comune. </a:t>
            </a:r>
          </a:p>
        </p:txBody>
      </p:sp>
    </p:spTree>
    <p:extLst>
      <p:ext uri="{BB962C8B-B14F-4D97-AF65-F5344CB8AC3E}">
        <p14:creationId xmlns:p14="http://schemas.microsoft.com/office/powerpoint/2010/main" val="42623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3200" dirty="0"/>
              <a:t>Exemple ilustrative în favoarea asocierii dintre UAT-uri în organizarea și desfășurarea unor proceduri de achiziție</a:t>
            </a:r>
          </a:p>
        </p:txBody>
      </p:sp>
      <p:sp>
        <p:nvSpPr>
          <p:cNvPr id="3" name="Substituent conținut 2"/>
          <p:cNvSpPr>
            <a:spLocks noGrp="1"/>
          </p:cNvSpPr>
          <p:nvPr>
            <p:ph idx="1"/>
          </p:nvPr>
        </p:nvSpPr>
        <p:spPr>
          <a:xfrm>
            <a:off x="1097280" y="1845734"/>
            <a:ext cx="10338364" cy="4780844"/>
          </a:xfrm>
        </p:spPr>
        <p:txBody>
          <a:bodyPr>
            <a:normAutofit/>
          </a:bodyPr>
          <a:lstStyle/>
          <a:p>
            <a:pPr lvl="0"/>
            <a:r>
              <a:rPr lang="ro-RO" sz="1600" dirty="0"/>
              <a:t>Cel puțin 14 autorități centrale și 9 autorități locale fac achiziții în comun:</a:t>
            </a:r>
          </a:p>
          <a:p>
            <a:pPr lvl="1">
              <a:buClr>
                <a:schemeClr val="tx1"/>
              </a:buClr>
              <a:buFont typeface="Arial" panose="020B0604020202020204" pitchFamily="34" charset="0"/>
              <a:buChar char="•"/>
            </a:pPr>
            <a:endParaRPr lang="ro-RO" sz="1600" dirty="0"/>
          </a:p>
          <a:p>
            <a:pPr lvl="1">
              <a:buClr>
                <a:schemeClr val="tx1"/>
              </a:buClr>
              <a:buFont typeface="Arial" panose="020B0604020202020204" pitchFamily="34" charset="0"/>
              <a:buChar char="•"/>
            </a:pPr>
            <a:r>
              <a:rPr lang="ro-RO" sz="1600" dirty="0"/>
              <a:t>Asociația de dezvoltare intercomunitară iluminat public eficient Județul Giurgiu (Centrul Militar Județean Giurgiu, Centrul De Asistență </a:t>
            </a:r>
            <a:r>
              <a:rPr lang="ro-RO" sz="1600" dirty="0" err="1"/>
              <a:t>Medico</a:t>
            </a:r>
            <a:r>
              <a:rPr lang="ro-RO" sz="1600" dirty="0"/>
              <a:t>-Socială </a:t>
            </a:r>
            <a:r>
              <a:rPr lang="ro-RO" sz="1600" dirty="0" err="1"/>
              <a:t>Mogosești</a:t>
            </a:r>
            <a:r>
              <a:rPr lang="ro-RO" sz="1600" dirty="0"/>
              <a:t>, Școala Gimnazială Specială Nr. 1, Centrul Județean Pentru Conservarea și Promovarea Culturii Tradiționale);</a:t>
            </a:r>
          </a:p>
          <a:p>
            <a:pPr lvl="1">
              <a:buClr>
                <a:schemeClr val="tx1"/>
              </a:buClr>
              <a:buFont typeface="Arial" panose="020B0604020202020204" pitchFamily="34" charset="0"/>
              <a:buChar char="•"/>
            </a:pPr>
            <a:r>
              <a:rPr lang="ro-RO" sz="1600" dirty="0"/>
              <a:t>A</a:t>
            </a:r>
            <a:r>
              <a:rPr lang="en-US" sz="1600" dirty="0" err="1"/>
              <a:t>socierea</a:t>
            </a:r>
            <a:r>
              <a:rPr lang="en-US" sz="1600" dirty="0"/>
              <a:t> </a:t>
            </a:r>
            <a:r>
              <a:rPr lang="en-US" sz="1600" dirty="0" err="1"/>
              <a:t>Bursier</a:t>
            </a:r>
            <a:r>
              <a:rPr lang="ro-RO" sz="1600" dirty="0"/>
              <a:t>ă C</a:t>
            </a:r>
            <a:r>
              <a:rPr lang="en-US" sz="1600" dirty="0" err="1"/>
              <a:t>omune</a:t>
            </a:r>
            <a:r>
              <a:rPr lang="ro-RO" sz="1600" dirty="0"/>
              <a:t> Că</a:t>
            </a:r>
            <a:r>
              <a:rPr lang="en-US" sz="1600" dirty="0"/>
              <a:t>l</a:t>
            </a:r>
            <a:r>
              <a:rPr lang="ro-RO" sz="1600" dirty="0"/>
              <a:t>ă</a:t>
            </a:r>
            <a:r>
              <a:rPr lang="en-US" sz="1600" dirty="0" err="1"/>
              <a:t>ra</a:t>
            </a:r>
            <a:r>
              <a:rPr lang="ro-RO" sz="1600" dirty="0"/>
              <a:t>ș</a:t>
            </a:r>
            <a:r>
              <a:rPr lang="en-US" sz="1600" dirty="0"/>
              <a:t>i</a:t>
            </a:r>
            <a:r>
              <a:rPr lang="ro-RO" sz="1600" dirty="0"/>
              <a:t> (</a:t>
            </a:r>
            <a:r>
              <a:rPr lang="it-IT" sz="1600" dirty="0"/>
              <a:t>Comuna Rose</a:t>
            </a:r>
            <a:r>
              <a:rPr lang="ro-RO" sz="1600" dirty="0"/>
              <a:t>ți, </a:t>
            </a:r>
            <a:r>
              <a:rPr lang="it-IT" sz="1600" dirty="0"/>
              <a:t>Comuna </a:t>
            </a:r>
            <a:r>
              <a:rPr lang="ro-RO" sz="1600" dirty="0"/>
              <a:t>Ș</a:t>
            </a:r>
            <a:r>
              <a:rPr lang="it-IT" sz="1600" dirty="0"/>
              <a:t>tefan Cel Mare</a:t>
            </a:r>
            <a:r>
              <a:rPr lang="ro-RO" sz="1600" dirty="0"/>
              <a:t>, </a:t>
            </a:r>
            <a:r>
              <a:rPr lang="it-IT" sz="1600" dirty="0"/>
              <a:t>Comuna Unirea</a:t>
            </a:r>
            <a:r>
              <a:rPr lang="ro-RO" sz="1600" dirty="0"/>
              <a:t>, </a:t>
            </a:r>
            <a:r>
              <a:rPr lang="it-IT" sz="1600" dirty="0"/>
              <a:t>Comuna Dor M</a:t>
            </a:r>
            <a:r>
              <a:rPr lang="ro-RO" sz="1600" dirty="0"/>
              <a:t>ă</a:t>
            </a:r>
            <a:r>
              <a:rPr lang="it-IT" sz="1600" dirty="0"/>
              <a:t>runt</a:t>
            </a:r>
            <a:r>
              <a:rPr lang="ro-RO" sz="1600" dirty="0"/>
              <a:t>, </a:t>
            </a:r>
            <a:r>
              <a:rPr lang="it-IT" sz="1600" dirty="0"/>
              <a:t>Comuna Cioc</a:t>
            </a:r>
            <a:r>
              <a:rPr lang="ro-RO" sz="1600" dirty="0"/>
              <a:t>ă</a:t>
            </a:r>
            <a:r>
              <a:rPr lang="it-IT" sz="1600" dirty="0"/>
              <a:t>ne</a:t>
            </a:r>
            <a:r>
              <a:rPr lang="ro-RO" sz="1600" dirty="0"/>
              <a:t>ș</a:t>
            </a:r>
            <a:r>
              <a:rPr lang="it-IT" sz="1600" dirty="0"/>
              <a:t>ti</a:t>
            </a:r>
            <a:r>
              <a:rPr lang="ro-RO" sz="1600" dirty="0"/>
              <a:t>);</a:t>
            </a:r>
          </a:p>
          <a:p>
            <a:pPr lvl="1">
              <a:buClr>
                <a:schemeClr val="tx1"/>
              </a:buClr>
              <a:buFont typeface="Arial" panose="020B0604020202020204" pitchFamily="34" charset="0"/>
              <a:buChar char="•"/>
            </a:pPr>
            <a:r>
              <a:rPr lang="ro-RO" sz="1600" dirty="0"/>
              <a:t>Asocierea Serviciul De </a:t>
            </a:r>
            <a:r>
              <a:rPr lang="ro-RO" sz="1600" dirty="0" err="1"/>
              <a:t>Telecomunicaţii</a:t>
            </a:r>
            <a:r>
              <a:rPr lang="ro-RO" sz="1600" dirty="0"/>
              <a:t> Speciale – Unitatea Militară 0731 </a:t>
            </a:r>
            <a:r>
              <a:rPr lang="ro-RO" sz="1600" dirty="0" err="1"/>
              <a:t>Bucureşti</a:t>
            </a:r>
            <a:r>
              <a:rPr lang="ro-RO" sz="1600" dirty="0"/>
              <a:t>, Serviciul Român de </a:t>
            </a:r>
            <a:r>
              <a:rPr lang="ro-RO" sz="1600" dirty="0" err="1"/>
              <a:t>Informaţii</a:t>
            </a:r>
            <a:r>
              <a:rPr lang="ro-RO" sz="1600" dirty="0"/>
              <a:t> - Unitatea Militară 0461 </a:t>
            </a:r>
            <a:r>
              <a:rPr lang="ro-RO" sz="1600" dirty="0" err="1"/>
              <a:t>Bucureşti</a:t>
            </a:r>
            <a:r>
              <a:rPr lang="ro-RO" sz="1600" dirty="0"/>
              <a:t>, Serviciul de </a:t>
            </a:r>
            <a:r>
              <a:rPr lang="ro-RO" sz="1600" dirty="0" err="1"/>
              <a:t>Informaţii</a:t>
            </a:r>
            <a:r>
              <a:rPr lang="ro-RO" sz="1600" dirty="0"/>
              <a:t> Externe – </a:t>
            </a:r>
            <a:r>
              <a:rPr lang="ro-RO" sz="1600" dirty="0" err="1"/>
              <a:t>Direcţia</a:t>
            </a:r>
            <a:r>
              <a:rPr lang="ro-RO" sz="1600" dirty="0"/>
              <a:t> Logistică, Inspectoratul General al </a:t>
            </a:r>
            <a:r>
              <a:rPr lang="ro-RO" sz="1600" dirty="0" err="1"/>
              <a:t>Poliţiei</a:t>
            </a:r>
            <a:r>
              <a:rPr lang="ro-RO" sz="1600" dirty="0"/>
              <a:t> De Frontieră Române, Inspectoratul General de </a:t>
            </a:r>
            <a:r>
              <a:rPr lang="ro-RO" sz="1600" dirty="0" err="1"/>
              <a:t>Aviaţie</a:t>
            </a:r>
            <a:r>
              <a:rPr lang="ro-RO" sz="1600" dirty="0"/>
              <a:t>, </a:t>
            </a:r>
            <a:r>
              <a:rPr lang="ro-RO" sz="1600" dirty="0" err="1"/>
              <a:t>Administraţia</a:t>
            </a:r>
            <a:r>
              <a:rPr lang="ro-RO" sz="1600" dirty="0"/>
              <a:t> </a:t>
            </a:r>
            <a:r>
              <a:rPr lang="ro-RO" sz="1600" dirty="0" err="1"/>
              <a:t>Naţională</a:t>
            </a:r>
            <a:r>
              <a:rPr lang="ro-RO" sz="1600" dirty="0"/>
              <a:t> a Penitenciarelor - Baza de Aprovizionare, Gospodărire si </a:t>
            </a:r>
            <a:r>
              <a:rPr lang="ro-RO" sz="1600" dirty="0" err="1"/>
              <a:t>Reparaţii</a:t>
            </a:r>
            <a:r>
              <a:rPr lang="ro-RO" sz="1600" dirty="0"/>
              <a:t>, Serviciul de </a:t>
            </a:r>
            <a:r>
              <a:rPr lang="ro-RO" sz="1600" dirty="0" err="1"/>
              <a:t>Protecţie</a:t>
            </a:r>
            <a:r>
              <a:rPr lang="ro-RO" sz="1600" dirty="0"/>
              <a:t> si Pază - Unitatea Militară 0149f, Ministerul Afacerilor Interne - Inspectoratul General al Jandarmeriei Române, Parlamentul României - Camera </a:t>
            </a:r>
            <a:r>
              <a:rPr lang="ro-RO" sz="1600" dirty="0" err="1"/>
              <a:t>Deputaţilor</a:t>
            </a:r>
            <a:r>
              <a:rPr lang="ro-RO" sz="1600" dirty="0"/>
              <a:t>, </a:t>
            </a:r>
            <a:r>
              <a:rPr lang="ro-RO" sz="1600" dirty="0" err="1"/>
              <a:t>Agenţia</a:t>
            </a:r>
            <a:r>
              <a:rPr lang="ro-RO" sz="1600" dirty="0"/>
              <a:t> </a:t>
            </a:r>
            <a:r>
              <a:rPr lang="ro-RO" sz="1600" dirty="0" err="1"/>
              <a:t>Naţională</a:t>
            </a:r>
            <a:r>
              <a:rPr lang="ro-RO" sz="1600" dirty="0"/>
              <a:t> de Administrare Fiscală - </a:t>
            </a:r>
            <a:r>
              <a:rPr lang="ro-RO" sz="1600" dirty="0" err="1"/>
              <a:t>Direcţia</a:t>
            </a:r>
            <a:r>
              <a:rPr lang="ro-RO" sz="1600" dirty="0"/>
              <a:t> Generală Regională a </a:t>
            </a:r>
            <a:r>
              <a:rPr lang="ro-RO" sz="1600" dirty="0" err="1"/>
              <a:t>Finanţelor</a:t>
            </a:r>
            <a:r>
              <a:rPr lang="ro-RO" sz="1600" dirty="0"/>
              <a:t> Publice </a:t>
            </a:r>
            <a:r>
              <a:rPr lang="ro-RO" sz="1600" dirty="0" err="1"/>
              <a:t>Bucureşti</a:t>
            </a:r>
            <a:r>
              <a:rPr lang="ro-RO" sz="1600" dirty="0"/>
              <a:t>, Ministerul </a:t>
            </a:r>
            <a:r>
              <a:rPr lang="ro-RO" sz="1600" dirty="0" err="1"/>
              <a:t>Sănătăţii</a:t>
            </a:r>
            <a:r>
              <a:rPr lang="ro-RO" sz="1600" dirty="0"/>
              <a:t> - Serviciul de </a:t>
            </a:r>
            <a:r>
              <a:rPr lang="ro-RO" sz="1600" dirty="0" err="1"/>
              <a:t>Ambulanţă</a:t>
            </a:r>
            <a:r>
              <a:rPr lang="ro-RO" sz="1600" dirty="0"/>
              <a:t> </a:t>
            </a:r>
            <a:r>
              <a:rPr lang="ro-RO" sz="1600" dirty="0" err="1"/>
              <a:t>Bucureşti</a:t>
            </a:r>
            <a:r>
              <a:rPr lang="ro-RO" sz="1600" dirty="0"/>
              <a:t>-Ilfov, Ministerul Agriculturii si Dezvoltării Rurale, </a:t>
            </a:r>
            <a:r>
              <a:rPr lang="ro-RO" sz="1600" dirty="0" err="1"/>
              <a:t>Agenţia</a:t>
            </a:r>
            <a:r>
              <a:rPr lang="ro-RO" sz="1600" dirty="0"/>
              <a:t> de </a:t>
            </a:r>
            <a:r>
              <a:rPr lang="ro-RO" sz="1600" dirty="0" err="1"/>
              <a:t>Plăţi</a:t>
            </a:r>
            <a:r>
              <a:rPr lang="ro-RO" sz="1600" dirty="0"/>
              <a:t> si </a:t>
            </a:r>
            <a:r>
              <a:rPr lang="ro-RO" sz="1600" dirty="0" err="1"/>
              <a:t>Intervenţie</a:t>
            </a:r>
            <a:r>
              <a:rPr lang="ro-RO" sz="1600" dirty="0"/>
              <a:t> pentru Agricultură, Ministerul Afacerilor Interne - Inspectoratul General pentru </a:t>
            </a:r>
            <a:r>
              <a:rPr lang="ro-RO" sz="1600" dirty="0" err="1"/>
              <a:t>Situaţii</a:t>
            </a:r>
            <a:r>
              <a:rPr lang="ro-RO" sz="1600" dirty="0"/>
              <a:t> de </a:t>
            </a:r>
            <a:r>
              <a:rPr lang="ro-RO" sz="1600" dirty="0" err="1"/>
              <a:t>Urgenţă</a:t>
            </a:r>
            <a:r>
              <a:rPr lang="ro-RO" sz="1600" dirty="0"/>
              <a:t>.</a:t>
            </a:r>
            <a:endParaRPr lang="ro-RO" sz="1600" b="1" i="1" dirty="0"/>
          </a:p>
          <a:p>
            <a:pPr lvl="0"/>
            <a:endParaRPr lang="ro-RO" dirty="0"/>
          </a:p>
        </p:txBody>
      </p:sp>
    </p:spTree>
    <p:extLst>
      <p:ext uri="{BB962C8B-B14F-4D97-AF65-F5344CB8AC3E}">
        <p14:creationId xmlns:p14="http://schemas.microsoft.com/office/powerpoint/2010/main" val="302008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3200" dirty="0">
                <a:solidFill>
                  <a:schemeClr val="tx1"/>
                </a:solidFill>
              </a:rPr>
              <a:t>Principale avantaje ale asocierii:</a:t>
            </a:r>
            <a:endParaRPr lang="ro-RO" sz="3200" dirty="0"/>
          </a:p>
        </p:txBody>
      </p:sp>
      <p:sp>
        <p:nvSpPr>
          <p:cNvPr id="3" name="Substituent conținut 2"/>
          <p:cNvSpPr>
            <a:spLocks noGrp="1"/>
          </p:cNvSpPr>
          <p:nvPr>
            <p:ph idx="1"/>
          </p:nvPr>
        </p:nvSpPr>
        <p:spPr>
          <a:xfrm>
            <a:off x="1097280" y="1845734"/>
            <a:ext cx="10338364" cy="4374444"/>
          </a:xfrm>
        </p:spPr>
        <p:txBody>
          <a:bodyPr>
            <a:normAutofit/>
          </a:bodyPr>
          <a:lstStyle/>
          <a:p>
            <a:pPr lvl="1"/>
            <a:r>
              <a:rPr lang="en-US" sz="1600" dirty="0">
                <a:solidFill>
                  <a:schemeClr val="tx1"/>
                </a:solidFill>
              </a:rPr>
              <a:t>Pre</a:t>
            </a:r>
            <a:r>
              <a:rPr lang="ro-RO" sz="1600" dirty="0">
                <a:solidFill>
                  <a:schemeClr val="tx1"/>
                </a:solidFill>
              </a:rPr>
              <a:t>ț</a:t>
            </a:r>
            <a:r>
              <a:rPr lang="en-US" sz="1600" dirty="0" err="1">
                <a:solidFill>
                  <a:schemeClr val="tx1"/>
                </a:solidFill>
              </a:rPr>
              <a:t>ul</a:t>
            </a:r>
            <a:r>
              <a:rPr lang="en-US" sz="1600" dirty="0">
                <a:solidFill>
                  <a:schemeClr val="tx1"/>
                </a:solidFill>
              </a:rPr>
              <a:t> </a:t>
            </a:r>
            <a:r>
              <a:rPr lang="ro-RO" sz="1600" dirty="0">
                <a:solidFill>
                  <a:schemeClr val="tx1"/>
                </a:solidFill>
              </a:rPr>
              <a:t>obținut este </a:t>
            </a:r>
            <a:r>
              <a:rPr lang="en-US" sz="1600" dirty="0" err="1">
                <a:solidFill>
                  <a:schemeClr val="tx1"/>
                </a:solidFill>
              </a:rPr>
              <a:t>mai</a:t>
            </a:r>
            <a:r>
              <a:rPr lang="en-US" sz="1600" dirty="0">
                <a:solidFill>
                  <a:schemeClr val="tx1"/>
                </a:solidFill>
              </a:rPr>
              <a:t> mic </a:t>
            </a:r>
            <a:r>
              <a:rPr lang="en-US" sz="1600" dirty="0" err="1">
                <a:solidFill>
                  <a:schemeClr val="tx1"/>
                </a:solidFill>
              </a:rPr>
              <a:t>dec</a:t>
            </a:r>
            <a:r>
              <a:rPr lang="ro-RO" sz="1600" dirty="0">
                <a:solidFill>
                  <a:schemeClr val="tx1"/>
                </a:solidFill>
              </a:rPr>
              <a:t>â</a:t>
            </a:r>
            <a:r>
              <a:rPr lang="en-US" sz="1600" dirty="0">
                <a:solidFill>
                  <a:schemeClr val="tx1"/>
                </a:solidFill>
              </a:rPr>
              <a:t>t </a:t>
            </a:r>
            <a:r>
              <a:rPr lang="ro-RO" sz="1600" dirty="0">
                <a:solidFill>
                  <a:schemeClr val="tx1"/>
                </a:solidFill>
              </a:rPr>
              <a:t>î</a:t>
            </a:r>
            <a:r>
              <a:rPr lang="en-US" sz="1600" dirty="0">
                <a:solidFill>
                  <a:schemeClr val="tx1"/>
                </a:solidFill>
              </a:rPr>
              <a:t>n </a:t>
            </a:r>
            <a:r>
              <a:rPr lang="en-US" sz="1600" dirty="0" err="1">
                <a:solidFill>
                  <a:schemeClr val="tx1"/>
                </a:solidFill>
              </a:rPr>
              <a:t>cazul</a:t>
            </a:r>
            <a:r>
              <a:rPr lang="en-US" sz="1600" dirty="0">
                <a:solidFill>
                  <a:schemeClr val="tx1"/>
                </a:solidFill>
              </a:rPr>
              <a:t> </a:t>
            </a:r>
            <a:r>
              <a:rPr lang="en-US" sz="1600" dirty="0" err="1">
                <a:solidFill>
                  <a:schemeClr val="tx1"/>
                </a:solidFill>
              </a:rPr>
              <a:t>achizi</a:t>
            </a:r>
            <a:r>
              <a:rPr lang="ro-RO" sz="1600" dirty="0">
                <a:solidFill>
                  <a:schemeClr val="tx1"/>
                </a:solidFill>
              </a:rPr>
              <a:t>ț</a:t>
            </a:r>
            <a:r>
              <a:rPr lang="en-US" sz="1600" dirty="0" err="1">
                <a:solidFill>
                  <a:schemeClr val="tx1"/>
                </a:solidFill>
              </a:rPr>
              <a:t>iei</a:t>
            </a:r>
            <a:r>
              <a:rPr lang="en-US" sz="1600" dirty="0">
                <a:solidFill>
                  <a:schemeClr val="tx1"/>
                </a:solidFill>
              </a:rPr>
              <a:t> </a:t>
            </a:r>
            <a:r>
              <a:rPr lang="en-US" sz="1600" dirty="0" err="1">
                <a:solidFill>
                  <a:schemeClr val="tx1"/>
                </a:solidFill>
              </a:rPr>
              <a:t>individuale</a:t>
            </a:r>
            <a:r>
              <a:rPr lang="ro-RO" sz="1600" dirty="0">
                <a:solidFill>
                  <a:schemeClr val="tx1"/>
                </a:solidFill>
              </a:rPr>
              <a:t>;</a:t>
            </a:r>
          </a:p>
          <a:p>
            <a:pPr lvl="1"/>
            <a:r>
              <a:rPr lang="en-US" sz="1600" dirty="0">
                <a:solidFill>
                  <a:schemeClr val="tx1"/>
                </a:solidFill>
              </a:rPr>
              <a:t>P</a:t>
            </a:r>
            <a:r>
              <a:rPr lang="ro-RO" sz="1600" dirty="0" err="1">
                <a:solidFill>
                  <a:schemeClr val="tx1"/>
                </a:solidFill>
              </a:rPr>
              <a:t>rețul</a:t>
            </a:r>
            <a:r>
              <a:rPr lang="ro-RO" sz="1600" dirty="0">
                <a:solidFill>
                  <a:schemeClr val="tx1"/>
                </a:solidFill>
              </a:rPr>
              <a:t> obținut va fi fix și în lei p</a:t>
            </a:r>
            <a:r>
              <a:rPr lang="en-US" sz="1600" dirty="0">
                <a:solidFill>
                  <a:schemeClr val="tx1"/>
                </a:solidFill>
              </a:rPr>
              <a:t>e</a:t>
            </a:r>
            <a:r>
              <a:rPr lang="ro-RO" sz="1600" dirty="0">
                <a:solidFill>
                  <a:schemeClr val="tx1"/>
                </a:solidFill>
              </a:rPr>
              <a:t> toată durata contractului (12 luni)</a:t>
            </a:r>
            <a:r>
              <a:rPr lang="en-US" sz="1600" dirty="0">
                <a:solidFill>
                  <a:schemeClr val="tx1"/>
                </a:solidFill>
              </a:rPr>
              <a:t> </a:t>
            </a:r>
            <a:r>
              <a:rPr lang="ro-RO" sz="1600" dirty="0">
                <a:solidFill>
                  <a:schemeClr val="tx1"/>
                </a:solidFill>
              </a:rPr>
              <a:t>ș</a:t>
            </a:r>
            <a:r>
              <a:rPr lang="en-US" sz="1600" dirty="0">
                <a:solidFill>
                  <a:schemeClr val="tx1"/>
                </a:solidFill>
              </a:rPr>
              <a:t>i pentru to</a:t>
            </a:r>
            <a:r>
              <a:rPr lang="ro-RO" sz="1600" dirty="0">
                <a:solidFill>
                  <a:schemeClr val="tx1"/>
                </a:solidFill>
              </a:rPr>
              <a:t>ț</a:t>
            </a:r>
            <a:r>
              <a:rPr lang="en-US" sz="1600" dirty="0">
                <a:solidFill>
                  <a:schemeClr val="tx1"/>
                </a:solidFill>
              </a:rPr>
              <a:t>i </a:t>
            </a:r>
            <a:r>
              <a:rPr lang="en-US" sz="1600" dirty="0" err="1">
                <a:solidFill>
                  <a:schemeClr val="tx1"/>
                </a:solidFill>
              </a:rPr>
              <a:t>membri</a:t>
            </a:r>
            <a:r>
              <a:rPr lang="ro-RO" sz="1600" dirty="0">
                <a:solidFill>
                  <a:schemeClr val="tx1"/>
                </a:solidFill>
              </a:rPr>
              <a:t>i</a:t>
            </a:r>
            <a:r>
              <a:rPr lang="en-US" sz="1600" dirty="0">
                <a:solidFill>
                  <a:schemeClr val="tx1"/>
                </a:solidFill>
              </a:rPr>
              <a:t> </a:t>
            </a:r>
            <a:r>
              <a:rPr lang="en-US" sz="1600" dirty="0" err="1">
                <a:solidFill>
                  <a:schemeClr val="tx1"/>
                </a:solidFill>
              </a:rPr>
              <a:t>asocierii</a:t>
            </a:r>
            <a:r>
              <a:rPr lang="ro-RO" sz="1600" dirty="0">
                <a:solidFill>
                  <a:schemeClr val="tx1"/>
                </a:solidFill>
              </a:rPr>
              <a:t>;</a:t>
            </a:r>
          </a:p>
          <a:p>
            <a:pPr lvl="1"/>
            <a:r>
              <a:rPr lang="en-US" sz="1600" dirty="0" err="1">
                <a:solidFill>
                  <a:schemeClr val="tx1"/>
                </a:solidFill>
              </a:rPr>
              <a:t>Institutiile</a:t>
            </a:r>
            <a:r>
              <a:rPr lang="en-US" sz="1600" dirty="0">
                <a:solidFill>
                  <a:schemeClr val="tx1"/>
                </a:solidFill>
              </a:rPr>
              <a:t> </a:t>
            </a:r>
            <a:r>
              <a:rPr lang="en-US" sz="1600" dirty="0" err="1">
                <a:solidFill>
                  <a:schemeClr val="tx1"/>
                </a:solidFill>
              </a:rPr>
              <a:t>subordonate</a:t>
            </a:r>
            <a:r>
              <a:rPr lang="en-US" sz="1600" dirty="0">
                <a:solidFill>
                  <a:schemeClr val="tx1"/>
                </a:solidFill>
              </a:rPr>
              <a:t> </a:t>
            </a:r>
            <a:r>
              <a:rPr lang="en-US" sz="1600" dirty="0" err="1">
                <a:solidFill>
                  <a:schemeClr val="tx1"/>
                </a:solidFill>
              </a:rPr>
              <a:t>vor</a:t>
            </a:r>
            <a:r>
              <a:rPr lang="en-US" sz="1600" dirty="0">
                <a:solidFill>
                  <a:schemeClr val="tx1"/>
                </a:solidFill>
              </a:rPr>
              <a:t> </a:t>
            </a:r>
            <a:r>
              <a:rPr lang="en-US" sz="1600" dirty="0" err="1">
                <a:solidFill>
                  <a:schemeClr val="tx1"/>
                </a:solidFill>
              </a:rPr>
              <a:t>beneficia</a:t>
            </a:r>
            <a:r>
              <a:rPr lang="en-US" sz="1600" dirty="0">
                <a:solidFill>
                  <a:schemeClr val="tx1"/>
                </a:solidFill>
              </a:rPr>
              <a:t> de </a:t>
            </a:r>
            <a:r>
              <a:rPr lang="en-US" sz="1600" dirty="0" err="1">
                <a:solidFill>
                  <a:schemeClr val="tx1"/>
                </a:solidFill>
              </a:rPr>
              <a:t>acela</a:t>
            </a:r>
            <a:r>
              <a:rPr lang="ro-RO" sz="1600" dirty="0">
                <a:solidFill>
                  <a:schemeClr val="tx1"/>
                </a:solidFill>
              </a:rPr>
              <a:t>ș</a:t>
            </a:r>
            <a:r>
              <a:rPr lang="en-US" sz="1600" dirty="0">
                <a:solidFill>
                  <a:schemeClr val="tx1"/>
                </a:solidFill>
              </a:rPr>
              <a:t>i pre</a:t>
            </a:r>
            <a:r>
              <a:rPr lang="ro-RO" sz="1600" dirty="0">
                <a:solidFill>
                  <a:schemeClr val="tx1"/>
                </a:solidFill>
              </a:rPr>
              <a:t>ț</a:t>
            </a:r>
            <a:r>
              <a:rPr lang="en-US" sz="1600" dirty="0">
                <a:solidFill>
                  <a:schemeClr val="tx1"/>
                </a:solidFill>
              </a:rPr>
              <a:t> </a:t>
            </a:r>
            <a:r>
              <a:rPr lang="ro-RO" sz="1600" dirty="0">
                <a:solidFill>
                  <a:schemeClr val="tx1"/>
                </a:solidFill>
              </a:rPr>
              <a:t>ș</a:t>
            </a:r>
            <a:r>
              <a:rPr lang="en-US" sz="1600" dirty="0">
                <a:solidFill>
                  <a:schemeClr val="tx1"/>
                </a:solidFill>
              </a:rPr>
              <a:t>i </a:t>
            </a:r>
            <a:r>
              <a:rPr lang="en-US" sz="1600" dirty="0" err="1">
                <a:solidFill>
                  <a:schemeClr val="tx1"/>
                </a:solidFill>
              </a:rPr>
              <a:t>condi</a:t>
            </a:r>
            <a:r>
              <a:rPr lang="ro-RO" sz="1600" dirty="0">
                <a:solidFill>
                  <a:schemeClr val="tx1"/>
                </a:solidFill>
              </a:rPr>
              <a:t>ț</a:t>
            </a:r>
            <a:r>
              <a:rPr lang="en-US" sz="1600" dirty="0">
                <a:solidFill>
                  <a:schemeClr val="tx1"/>
                </a:solidFill>
              </a:rPr>
              <a:t>ii ca </a:t>
            </a:r>
            <a:r>
              <a:rPr lang="ro-RO" sz="1600" dirty="0">
                <a:solidFill>
                  <a:schemeClr val="tx1"/>
                </a:solidFill>
              </a:rPr>
              <a:t>ș</a:t>
            </a:r>
            <a:r>
              <a:rPr lang="en-US" sz="1600" dirty="0">
                <a:solidFill>
                  <a:schemeClr val="tx1"/>
                </a:solidFill>
              </a:rPr>
              <a:t>i </a:t>
            </a:r>
            <a:r>
              <a:rPr lang="en-US" sz="1600" dirty="0" err="1">
                <a:solidFill>
                  <a:schemeClr val="tx1"/>
                </a:solidFill>
              </a:rPr>
              <a:t>institu</a:t>
            </a:r>
            <a:r>
              <a:rPr lang="ro-RO" sz="1600" dirty="0">
                <a:solidFill>
                  <a:schemeClr val="tx1"/>
                </a:solidFill>
              </a:rPr>
              <a:t>ț</a:t>
            </a:r>
            <a:r>
              <a:rPr lang="en-US" sz="1600" dirty="0" err="1">
                <a:solidFill>
                  <a:schemeClr val="tx1"/>
                </a:solidFill>
              </a:rPr>
              <a:t>iile</a:t>
            </a:r>
            <a:r>
              <a:rPr lang="en-US" sz="1600" dirty="0">
                <a:solidFill>
                  <a:schemeClr val="tx1"/>
                </a:solidFill>
              </a:rPr>
              <a:t> </a:t>
            </a:r>
            <a:r>
              <a:rPr lang="en-US" sz="1600" dirty="0" err="1">
                <a:solidFill>
                  <a:schemeClr val="tx1"/>
                </a:solidFill>
              </a:rPr>
              <a:t>publice</a:t>
            </a:r>
            <a:r>
              <a:rPr lang="ro-RO" sz="1600" dirty="0">
                <a:solidFill>
                  <a:schemeClr val="tx1"/>
                </a:solidFill>
              </a:rPr>
              <a:t>;</a:t>
            </a:r>
          </a:p>
          <a:p>
            <a:pPr lvl="1"/>
            <a:r>
              <a:rPr lang="en-US" sz="1600" dirty="0" err="1">
                <a:solidFill>
                  <a:schemeClr val="tx1"/>
                </a:solidFill>
              </a:rPr>
              <a:t>Fiecare</a:t>
            </a:r>
            <a:r>
              <a:rPr lang="en-US" sz="1600" dirty="0">
                <a:solidFill>
                  <a:schemeClr val="tx1"/>
                </a:solidFill>
              </a:rPr>
              <a:t> </a:t>
            </a:r>
            <a:r>
              <a:rPr lang="en-US" sz="1600" dirty="0" err="1">
                <a:solidFill>
                  <a:schemeClr val="tx1"/>
                </a:solidFill>
              </a:rPr>
              <a:t>asociat</a:t>
            </a:r>
            <a:r>
              <a:rPr lang="en-US" sz="1600" dirty="0">
                <a:solidFill>
                  <a:schemeClr val="tx1"/>
                </a:solidFill>
              </a:rPr>
              <a:t> </a:t>
            </a:r>
            <a:r>
              <a:rPr lang="en-US" sz="1600" dirty="0" err="1">
                <a:solidFill>
                  <a:schemeClr val="tx1"/>
                </a:solidFill>
              </a:rPr>
              <a:t>semneaz</a:t>
            </a:r>
            <a:r>
              <a:rPr lang="ro-RO" sz="1600" dirty="0">
                <a:solidFill>
                  <a:schemeClr val="tx1"/>
                </a:solidFill>
              </a:rPr>
              <a:t>ă</a:t>
            </a:r>
            <a:r>
              <a:rPr lang="en-US" sz="1600" dirty="0">
                <a:solidFill>
                  <a:schemeClr val="tx1"/>
                </a:solidFill>
              </a:rPr>
              <a:t> individual </a:t>
            </a:r>
            <a:r>
              <a:rPr lang="en-US" sz="1600" dirty="0" err="1">
                <a:solidFill>
                  <a:schemeClr val="tx1"/>
                </a:solidFill>
              </a:rPr>
              <a:t>contractul</a:t>
            </a:r>
            <a:r>
              <a:rPr lang="en-US" sz="1600" dirty="0">
                <a:solidFill>
                  <a:schemeClr val="tx1"/>
                </a:solidFill>
              </a:rPr>
              <a:t> de </a:t>
            </a:r>
            <a:r>
              <a:rPr lang="en-US" sz="1600" dirty="0" err="1">
                <a:solidFill>
                  <a:schemeClr val="tx1"/>
                </a:solidFill>
              </a:rPr>
              <a:t>furnizare</a:t>
            </a:r>
            <a:r>
              <a:rPr lang="ro-RO" sz="1600" dirty="0">
                <a:solidFill>
                  <a:schemeClr val="tx1"/>
                </a:solidFill>
              </a:rPr>
              <a:t>;</a:t>
            </a:r>
          </a:p>
          <a:p>
            <a:pPr lvl="1"/>
            <a:r>
              <a:rPr lang="en-US" sz="1600" dirty="0" err="1">
                <a:solidFill>
                  <a:schemeClr val="tx1"/>
                </a:solidFill>
              </a:rPr>
              <a:t>Simplificarea</a:t>
            </a:r>
            <a:r>
              <a:rPr lang="en-US" sz="1600" dirty="0">
                <a:solidFill>
                  <a:schemeClr val="tx1"/>
                </a:solidFill>
              </a:rPr>
              <a:t> </a:t>
            </a:r>
            <a:r>
              <a:rPr lang="en-US" sz="1600" dirty="0" err="1">
                <a:solidFill>
                  <a:schemeClr val="tx1"/>
                </a:solidFill>
              </a:rPr>
              <a:t>preg</a:t>
            </a:r>
            <a:r>
              <a:rPr lang="ro-RO" sz="1600" dirty="0">
                <a:solidFill>
                  <a:schemeClr val="tx1"/>
                </a:solidFill>
              </a:rPr>
              <a:t>ă</a:t>
            </a:r>
            <a:r>
              <a:rPr lang="en-US" sz="1600" dirty="0" err="1">
                <a:solidFill>
                  <a:schemeClr val="tx1"/>
                </a:solidFill>
              </a:rPr>
              <a:t>tirii</a:t>
            </a:r>
            <a:r>
              <a:rPr lang="en-US" sz="1600" dirty="0">
                <a:solidFill>
                  <a:schemeClr val="tx1"/>
                </a:solidFill>
              </a:rPr>
              <a:t> </a:t>
            </a:r>
            <a:r>
              <a:rPr lang="en-US" sz="1600" dirty="0" err="1">
                <a:solidFill>
                  <a:schemeClr val="tx1"/>
                </a:solidFill>
              </a:rPr>
              <a:t>licita</a:t>
            </a:r>
            <a:r>
              <a:rPr lang="ro-RO" sz="1600" dirty="0">
                <a:solidFill>
                  <a:schemeClr val="tx1"/>
                </a:solidFill>
              </a:rPr>
              <a:t>ț</a:t>
            </a:r>
            <a:r>
              <a:rPr lang="en-US" sz="1600" dirty="0" err="1">
                <a:solidFill>
                  <a:schemeClr val="tx1"/>
                </a:solidFill>
              </a:rPr>
              <a:t>iei</a:t>
            </a:r>
            <a:r>
              <a:rPr lang="en-US" sz="1600" dirty="0">
                <a:solidFill>
                  <a:schemeClr val="tx1"/>
                </a:solidFill>
              </a:rPr>
              <a:t> – un </a:t>
            </a:r>
            <a:r>
              <a:rPr lang="en-US" sz="1600" dirty="0" err="1">
                <a:solidFill>
                  <a:schemeClr val="tx1"/>
                </a:solidFill>
              </a:rPr>
              <a:t>singur</a:t>
            </a:r>
            <a:r>
              <a:rPr lang="en-US" sz="1600" dirty="0">
                <a:solidFill>
                  <a:schemeClr val="tx1"/>
                </a:solidFill>
              </a:rPr>
              <a:t> </a:t>
            </a:r>
            <a:r>
              <a:rPr lang="en-US" sz="1600" dirty="0" err="1">
                <a:solidFill>
                  <a:schemeClr val="tx1"/>
                </a:solidFill>
              </a:rPr>
              <a:t>membru</a:t>
            </a:r>
            <a:r>
              <a:rPr lang="en-US" sz="1600" dirty="0">
                <a:solidFill>
                  <a:schemeClr val="tx1"/>
                </a:solidFill>
              </a:rPr>
              <a:t> </a:t>
            </a:r>
            <a:r>
              <a:rPr lang="en-US" sz="1600" dirty="0" err="1">
                <a:solidFill>
                  <a:schemeClr val="tx1"/>
                </a:solidFill>
              </a:rPr>
              <a:t>va</a:t>
            </a:r>
            <a:r>
              <a:rPr lang="en-US" sz="1600" dirty="0">
                <a:solidFill>
                  <a:schemeClr val="tx1"/>
                </a:solidFill>
              </a:rPr>
              <a:t> </a:t>
            </a:r>
            <a:r>
              <a:rPr lang="ro-RO" sz="1600" dirty="0">
                <a:solidFill>
                  <a:schemeClr val="tx1"/>
                </a:solidFill>
              </a:rPr>
              <a:t>î</a:t>
            </a:r>
            <a:r>
              <a:rPr lang="en-US" sz="1600" dirty="0" err="1">
                <a:solidFill>
                  <a:schemeClr val="tx1"/>
                </a:solidFill>
              </a:rPr>
              <a:t>ntocmi</a:t>
            </a:r>
            <a:r>
              <a:rPr lang="en-US" sz="1600" dirty="0">
                <a:solidFill>
                  <a:schemeClr val="tx1"/>
                </a:solidFill>
              </a:rPr>
              <a:t> </a:t>
            </a:r>
            <a:r>
              <a:rPr lang="en-US" sz="1600" dirty="0" err="1">
                <a:solidFill>
                  <a:schemeClr val="tx1"/>
                </a:solidFill>
              </a:rPr>
              <a:t>documenta</a:t>
            </a:r>
            <a:r>
              <a:rPr lang="ro-RO" sz="1600" dirty="0">
                <a:solidFill>
                  <a:schemeClr val="tx1"/>
                </a:solidFill>
              </a:rPr>
              <a:t>ț</a:t>
            </a:r>
            <a:r>
              <a:rPr lang="en-US" sz="1600" dirty="0" err="1">
                <a:solidFill>
                  <a:schemeClr val="tx1"/>
                </a:solidFill>
              </a:rPr>
              <a:t>ia</a:t>
            </a:r>
            <a:r>
              <a:rPr lang="en-US" sz="1600" dirty="0">
                <a:solidFill>
                  <a:schemeClr val="tx1"/>
                </a:solidFill>
              </a:rPr>
              <a:t> pentru to</a:t>
            </a:r>
            <a:r>
              <a:rPr lang="ro-RO" sz="1600" dirty="0">
                <a:solidFill>
                  <a:schemeClr val="tx1"/>
                </a:solidFill>
              </a:rPr>
              <a:t>ț</a:t>
            </a:r>
            <a:r>
              <a:rPr lang="en-US" sz="1600" dirty="0">
                <a:solidFill>
                  <a:schemeClr val="tx1"/>
                </a:solidFill>
              </a:rPr>
              <a:t>i </a:t>
            </a:r>
            <a:r>
              <a:rPr lang="en-US" sz="1600" dirty="0" err="1">
                <a:solidFill>
                  <a:schemeClr val="tx1"/>
                </a:solidFill>
              </a:rPr>
              <a:t>asocia</a:t>
            </a:r>
            <a:r>
              <a:rPr lang="ro-RO" sz="1600" dirty="0">
                <a:solidFill>
                  <a:schemeClr val="tx1"/>
                </a:solidFill>
              </a:rPr>
              <a:t>ț</a:t>
            </a:r>
            <a:r>
              <a:rPr lang="en-US" sz="1600" dirty="0">
                <a:solidFill>
                  <a:schemeClr val="tx1"/>
                </a:solidFill>
              </a:rPr>
              <a:t>ii</a:t>
            </a:r>
            <a:r>
              <a:rPr lang="ro-RO" sz="1600" dirty="0">
                <a:solidFill>
                  <a:schemeClr val="tx1"/>
                </a:solidFill>
              </a:rPr>
              <a:t>;</a:t>
            </a:r>
          </a:p>
          <a:p>
            <a:pPr lvl="0"/>
            <a:endParaRPr lang="ro-RO" dirty="0"/>
          </a:p>
        </p:txBody>
      </p:sp>
    </p:spTree>
    <p:extLst>
      <p:ext uri="{BB962C8B-B14F-4D97-AF65-F5344CB8AC3E}">
        <p14:creationId xmlns:p14="http://schemas.microsoft.com/office/powerpoint/2010/main" val="249993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338997"/>
          </a:xfrm>
        </p:spPr>
        <p:txBody>
          <a:bodyPr>
            <a:normAutofit/>
          </a:bodyPr>
          <a:lstStyle/>
          <a:p>
            <a:r>
              <a:rPr lang="ro-RO" sz="3200" dirty="0"/>
              <a:t>Scop și metodologie</a:t>
            </a:r>
          </a:p>
        </p:txBody>
      </p:sp>
      <p:sp>
        <p:nvSpPr>
          <p:cNvPr id="3" name="Substituent conținut 2"/>
          <p:cNvSpPr>
            <a:spLocks noGrp="1"/>
          </p:cNvSpPr>
          <p:nvPr>
            <p:ph idx="1"/>
          </p:nvPr>
        </p:nvSpPr>
        <p:spPr>
          <a:xfrm>
            <a:off x="1097280" y="1845734"/>
            <a:ext cx="10338364" cy="4374444"/>
          </a:xfrm>
        </p:spPr>
        <p:txBody>
          <a:bodyPr/>
          <a:lstStyle/>
          <a:p>
            <a:r>
              <a:rPr lang="ro-RO" sz="1600" dirty="0">
                <a:solidFill>
                  <a:schemeClr val="tx1"/>
                </a:solidFill>
              </a:rPr>
              <a:t>Scopul principal al proiectului este acela de a sprijini implementarea eficientă a reformei achizițiilor publice în România, prin promovarea schimbului de informații și bune practici între experții olandezi și autoritățile contractante române privind achizițiile publice centralizate.</a:t>
            </a:r>
          </a:p>
          <a:p>
            <a:r>
              <a:rPr lang="ro-RO" sz="1600" dirty="0">
                <a:solidFill>
                  <a:schemeClr val="tx1"/>
                </a:solidFill>
              </a:rPr>
              <a:t>Documentarea:</a:t>
            </a:r>
          </a:p>
          <a:p>
            <a:pPr lvl="1">
              <a:buClr>
                <a:schemeClr val="tx1"/>
              </a:buClr>
              <a:buFont typeface="Arial" panose="020B0604020202020204" pitchFamily="34" charset="0"/>
              <a:buChar char="•"/>
            </a:pPr>
            <a:r>
              <a:rPr lang="ro-RO" sz="1600" dirty="0">
                <a:solidFill>
                  <a:schemeClr val="tx1"/>
                </a:solidFill>
              </a:rPr>
              <a:t>Au fost trimise 235 de solicitări în baza Legii nr. 544/2001 privind liberul acces pentru informații de interes public către Primării, Ministere, Spitale, Tribunale, Universități, Inspectorate de Poliție, Agenții, acestea reprezentând autorități contractante. Achiziții supuse cercetării se referă la anul 2016;</a:t>
            </a:r>
          </a:p>
          <a:p>
            <a:pPr lvl="1">
              <a:buClr>
                <a:schemeClr val="tx1"/>
              </a:buClr>
              <a:buFont typeface="Arial" panose="020B0604020202020204" pitchFamily="34" charset="0"/>
              <a:buChar char="•"/>
            </a:pPr>
            <a:r>
              <a:rPr lang="ro-RO" sz="1600" dirty="0">
                <a:solidFill>
                  <a:schemeClr val="tx1"/>
                </a:solidFill>
              </a:rPr>
              <a:t>A fost consultat SEAP pentru 7 categorii de produse vizate (aparate de aer condiționat cu </a:t>
            </a:r>
            <a:r>
              <a:rPr lang="ro-RO" sz="1600" dirty="0" err="1">
                <a:solidFill>
                  <a:schemeClr val="tx1"/>
                </a:solidFill>
              </a:rPr>
              <a:t>inverter</a:t>
            </a:r>
            <a:r>
              <a:rPr lang="ro-RO" sz="1600" dirty="0">
                <a:solidFill>
                  <a:schemeClr val="tx1"/>
                </a:solidFill>
              </a:rPr>
              <a:t> 12.000 BTU/h, mașini marca Dacia </a:t>
            </a:r>
            <a:r>
              <a:rPr lang="ro-RO" sz="1600" dirty="0" err="1">
                <a:solidFill>
                  <a:schemeClr val="tx1"/>
                </a:solidFill>
              </a:rPr>
              <a:t>Duster</a:t>
            </a:r>
            <a:r>
              <a:rPr lang="ro-RO" sz="1600" dirty="0">
                <a:solidFill>
                  <a:schemeClr val="tx1"/>
                </a:solidFill>
              </a:rPr>
              <a:t>, laptop-uri Dell </a:t>
            </a:r>
            <a:r>
              <a:rPr lang="ro-RO" sz="1600" dirty="0" err="1">
                <a:solidFill>
                  <a:schemeClr val="tx1"/>
                </a:solidFill>
              </a:rPr>
              <a:t>Inspiron</a:t>
            </a:r>
            <a:r>
              <a:rPr lang="ro-RO" sz="1600" dirty="0">
                <a:solidFill>
                  <a:schemeClr val="tx1"/>
                </a:solidFill>
              </a:rPr>
              <a:t> 5559, copiatoare Konica Minolta C227/imprimantă laser HP P1102, topuri de hârtie A4 de 80gr, stingătoare P6, cartușe toner HP). Au fost analizate produse finite în aceleași cantități și cu aceleași caracteristici – preț unitar cu TVA în lei;</a:t>
            </a:r>
          </a:p>
          <a:p>
            <a:pPr lvl="1">
              <a:buClr>
                <a:schemeClr val="tx1"/>
              </a:buClr>
              <a:buFont typeface="Arial" panose="020B0604020202020204" pitchFamily="34" charset="0"/>
              <a:buChar char="•"/>
            </a:pPr>
            <a:r>
              <a:rPr lang="ro-RO" sz="1600" dirty="0">
                <a:solidFill>
                  <a:schemeClr val="tx1"/>
                </a:solidFill>
              </a:rPr>
              <a:t>A beneficiat de sprijinul experților olandezi, </a:t>
            </a:r>
            <a:r>
              <a:rPr lang="ro-RO" sz="1600" dirty="0" err="1">
                <a:solidFill>
                  <a:schemeClr val="tx1"/>
                </a:solidFill>
              </a:rPr>
              <a:t>Wouter</a:t>
            </a:r>
            <a:r>
              <a:rPr lang="ro-RO" sz="1600" dirty="0">
                <a:solidFill>
                  <a:schemeClr val="tx1"/>
                </a:solidFill>
              </a:rPr>
              <a:t> </a:t>
            </a:r>
            <a:r>
              <a:rPr lang="ro-RO" sz="1600" dirty="0" err="1">
                <a:solidFill>
                  <a:schemeClr val="tx1"/>
                </a:solidFill>
              </a:rPr>
              <a:t>Stolwijk</a:t>
            </a:r>
            <a:r>
              <a:rPr lang="ro-RO" sz="1600" dirty="0">
                <a:solidFill>
                  <a:schemeClr val="tx1"/>
                </a:solidFill>
              </a:rPr>
              <a:t> – Expert PIANO și </a:t>
            </a:r>
            <a:r>
              <a:rPr lang="ro-RO" sz="1600" dirty="0" err="1">
                <a:solidFill>
                  <a:schemeClr val="tx1"/>
                </a:solidFill>
              </a:rPr>
              <a:t>Ditmar</a:t>
            </a:r>
            <a:r>
              <a:rPr lang="ro-RO" sz="1600" dirty="0">
                <a:solidFill>
                  <a:schemeClr val="tx1"/>
                </a:solidFill>
              </a:rPr>
              <a:t> </a:t>
            </a:r>
            <a:r>
              <a:rPr lang="ro-RO" sz="1600" dirty="0" err="1">
                <a:solidFill>
                  <a:schemeClr val="tx1"/>
                </a:solidFill>
              </a:rPr>
              <a:t>Waterman</a:t>
            </a:r>
            <a:r>
              <a:rPr lang="ro-RO" sz="1600" dirty="0">
                <a:solidFill>
                  <a:schemeClr val="tx1"/>
                </a:solidFill>
              </a:rPr>
              <a:t> – CEO Asociația Regională de Achiziții Publice, RIJK, dar și de sprijinul constant al Ambasadei Regatului Țărilor de Jos.</a:t>
            </a:r>
          </a:p>
          <a:p>
            <a:r>
              <a:rPr lang="ro-RO" sz="1600" dirty="0">
                <a:solidFill>
                  <a:schemeClr val="tx1"/>
                </a:solidFill>
              </a:rPr>
              <a:t>Documentarea a fost efectuată în perioada 10 februarie – 24 martie 2017.</a:t>
            </a:r>
          </a:p>
          <a:p>
            <a:endParaRPr lang="ro-RO" dirty="0"/>
          </a:p>
        </p:txBody>
      </p:sp>
    </p:spTree>
    <p:extLst>
      <p:ext uri="{BB962C8B-B14F-4D97-AF65-F5344CB8AC3E}">
        <p14:creationId xmlns:p14="http://schemas.microsoft.com/office/powerpoint/2010/main" val="723183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3200" dirty="0"/>
              <a:t>Principale recomandări de politică publică</a:t>
            </a:r>
          </a:p>
        </p:txBody>
      </p:sp>
      <p:sp>
        <p:nvSpPr>
          <p:cNvPr id="3" name="Substituent conținut 2"/>
          <p:cNvSpPr>
            <a:spLocks noGrp="1"/>
          </p:cNvSpPr>
          <p:nvPr>
            <p:ph idx="1"/>
          </p:nvPr>
        </p:nvSpPr>
        <p:spPr>
          <a:xfrm>
            <a:off x="1097280" y="1845734"/>
            <a:ext cx="10406098" cy="3064933"/>
          </a:xfrm>
        </p:spPr>
        <p:txBody>
          <a:bodyPr>
            <a:normAutofit fontScale="92500" lnSpcReduction="20000"/>
          </a:bodyPr>
          <a:lstStyle/>
          <a:p>
            <a:pPr>
              <a:buClr>
                <a:schemeClr val="tx1"/>
              </a:buClr>
              <a:buFont typeface="Arial" panose="020B0604020202020204" pitchFamily="34" charset="0"/>
              <a:buChar char="•"/>
            </a:pPr>
            <a:r>
              <a:rPr lang="ro-RO" sz="1700" dirty="0"/>
              <a:t>Înființarea, până la 31 iunie, a UCA cu stabilirea regimului juridic de funcționare (agenție finanțată din resurse proprii sau de la bugetul de stat) și a relațiilor cu celelalte instituții ale aparatului public central.</a:t>
            </a:r>
          </a:p>
          <a:p>
            <a:pPr>
              <a:buClr>
                <a:schemeClr val="tx1"/>
              </a:buClr>
              <a:buFont typeface="Arial" panose="020B0604020202020204" pitchFamily="34" charset="0"/>
              <a:buChar char="•"/>
            </a:pPr>
            <a:r>
              <a:rPr lang="ro-RO" sz="1700" dirty="0"/>
              <a:t>Realizarea de simulări pentru stabilirea a 3-5 tipuri de achiziții, </a:t>
            </a:r>
            <a:r>
              <a:rPr lang="ro-RO" sz="1700" dirty="0" err="1"/>
              <a:t>începand</a:t>
            </a:r>
            <a:r>
              <a:rPr lang="ro-RO" sz="1700" dirty="0"/>
              <a:t> cu cele de produse, pentru care UCA să preia responsabilitatea până în 2018 urmând să adauge cel puțin 2-3 categorii pe an.</a:t>
            </a:r>
          </a:p>
          <a:p>
            <a:pPr>
              <a:buClr>
                <a:schemeClr val="tx1"/>
              </a:buClr>
              <a:buFont typeface="Arial" panose="020B0604020202020204" pitchFamily="34" charset="0"/>
              <a:buChar char="•"/>
            </a:pPr>
            <a:r>
              <a:rPr lang="ro-RO" sz="1700" dirty="0"/>
              <a:t>Dezvoltarea de capacitate pentru urmărirea nu numai a costului achiziției ci a ciclului de viață a acesteia.</a:t>
            </a:r>
          </a:p>
          <a:p>
            <a:pPr>
              <a:buClr>
                <a:schemeClr val="tx1"/>
              </a:buClr>
              <a:buFont typeface="Arial" panose="020B0604020202020204" pitchFamily="34" charset="0"/>
              <a:buChar char="•"/>
            </a:pPr>
            <a:r>
              <a:rPr lang="ro-RO" sz="1700" dirty="0"/>
              <a:t>Promovarea de date deschise despre rezultatele activității UCA și în general dezvoltarea de capacitate pentru analiza de date.</a:t>
            </a:r>
          </a:p>
          <a:p>
            <a:pPr>
              <a:buClr>
                <a:schemeClr val="tx1"/>
              </a:buClr>
              <a:buFont typeface="Arial" panose="020B0604020202020204" pitchFamily="34" charset="0"/>
              <a:buChar char="•"/>
            </a:pPr>
            <a:r>
              <a:rPr lang="ro-RO" sz="1700" dirty="0"/>
              <a:t>Organizarea, în permanență, de cursuri pentru unitățile administrației publice locale, astfel încât să poată operaționaliza, înțelegând avantajele, conceptul de asociere în vederea gestionării unui obiectiv de investiții printr-o procedură de achiziții.</a:t>
            </a:r>
          </a:p>
          <a:p>
            <a:pPr>
              <a:buClr>
                <a:schemeClr val="tx1"/>
              </a:buClr>
              <a:buFont typeface="Arial" panose="020B0604020202020204" pitchFamily="34" charset="0"/>
              <a:buChar char="•"/>
            </a:pPr>
            <a:r>
              <a:rPr lang="ro-RO" sz="1700" dirty="0"/>
              <a:t>Dezvoltarea de capacitate dar și clarificarea responsabilităților pentru ca structurile comune de achiziții din plan local să urmărească cu rigoare derularea ulterioară a procedurilor și în general respectarea ciclului de viață al acestor proceduri, evaluând impactul asupra fiecărei părți implicate.</a:t>
            </a:r>
          </a:p>
          <a:p>
            <a:endParaRPr lang="ro-RO" dirty="0"/>
          </a:p>
        </p:txBody>
      </p:sp>
    </p:spTree>
    <p:extLst>
      <p:ext uri="{BB962C8B-B14F-4D97-AF65-F5344CB8AC3E}">
        <p14:creationId xmlns:p14="http://schemas.microsoft.com/office/powerpoint/2010/main" val="260274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pPr algn="ctr"/>
            <a:r>
              <a:rPr lang="ro-RO" sz="2000" dirty="0"/>
              <a:t>Vă mulțumim pentru atenție!</a:t>
            </a:r>
            <a:br>
              <a:rPr lang="ro-RO" sz="3200" dirty="0"/>
            </a:br>
            <a:endParaRPr lang="ro-RO" sz="3200" dirty="0"/>
          </a:p>
        </p:txBody>
      </p:sp>
      <p:sp>
        <p:nvSpPr>
          <p:cNvPr id="3" name="Substituent conținut 2"/>
          <p:cNvSpPr>
            <a:spLocks noGrp="1"/>
          </p:cNvSpPr>
          <p:nvPr>
            <p:ph idx="1"/>
          </p:nvPr>
        </p:nvSpPr>
        <p:spPr>
          <a:xfrm>
            <a:off x="2880923" y="2805290"/>
            <a:ext cx="6195343" cy="1947333"/>
          </a:xfrm>
        </p:spPr>
        <p:txBody>
          <a:bodyPr>
            <a:normAutofit/>
          </a:bodyPr>
          <a:lstStyle/>
          <a:p>
            <a:pPr algn="ctr"/>
            <a:r>
              <a:rPr lang="ro-RO" dirty="0"/>
              <a:t>Pentru informații suplimentare, persoana de contact este </a:t>
            </a:r>
            <a:r>
              <a:rPr lang="ro-RO" b="1" dirty="0"/>
              <a:t>Adrian Moraru, director IPP:</a:t>
            </a:r>
          </a:p>
          <a:p>
            <a:pPr algn="ctr"/>
            <a:r>
              <a:rPr lang="ro-RO" b="1" dirty="0"/>
              <a:t>021 212 31 26 sau </a:t>
            </a:r>
            <a:r>
              <a:rPr lang="ro-RO" b="1" dirty="0">
                <a:hlinkClick r:id="rId2"/>
              </a:rPr>
              <a:t>adrian@ipp.ro</a:t>
            </a:r>
            <a:r>
              <a:rPr lang="ro-RO" b="1" dirty="0"/>
              <a:t> </a:t>
            </a:r>
          </a:p>
        </p:txBody>
      </p:sp>
    </p:spTree>
    <p:extLst>
      <p:ext uri="{BB962C8B-B14F-4D97-AF65-F5344CB8AC3E}">
        <p14:creationId xmlns:p14="http://schemas.microsoft.com/office/powerpoint/2010/main" val="422159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4"/>
            <a:ext cx="10338364" cy="1305130"/>
          </a:xfrm>
        </p:spPr>
        <p:txBody>
          <a:bodyPr>
            <a:normAutofit/>
          </a:bodyPr>
          <a:lstStyle/>
          <a:p>
            <a:r>
              <a:rPr lang="ro-RO" sz="3200" dirty="0"/>
              <a:t>Creșterea eficienței în achizițiile publice la nivel central prin UCA</a:t>
            </a:r>
          </a:p>
        </p:txBody>
      </p:sp>
      <p:sp>
        <p:nvSpPr>
          <p:cNvPr id="3" name="Substituent conținut 2"/>
          <p:cNvSpPr>
            <a:spLocks noGrp="1"/>
          </p:cNvSpPr>
          <p:nvPr>
            <p:ph idx="1"/>
          </p:nvPr>
        </p:nvSpPr>
        <p:spPr>
          <a:xfrm>
            <a:off x="1210169" y="2240845"/>
            <a:ext cx="9920676" cy="1315155"/>
          </a:xfrm>
        </p:spPr>
        <p:txBody>
          <a:bodyPr>
            <a:normAutofit/>
          </a:bodyPr>
          <a:lstStyle/>
          <a:p>
            <a:r>
              <a:rPr lang="ro-RO" sz="1600" dirty="0"/>
              <a:t>Pentru același tip de produse, în condițiile folosirii optime a resurselor umane specializate, în administrația centrală, soluția creării unei Unități Centrale pentru Achiziții (UCA) contribuie în mod direct la eficientizarea cheltuirii resurselor publice. Activitatea acesteia va privi o categorie de produse având caracteristici similare de la un minister la altul ci nu acelea care comportă un anumit grad de specificitate și pe care autoritățile centrale pot continua să le achiziționeze separat. Înființarea UCA ar putea fi făcută în etape, prima acoperind ministerele iar a doua – instituțiile deconcentrate. </a:t>
            </a:r>
          </a:p>
        </p:txBody>
      </p:sp>
    </p:spTree>
    <p:extLst>
      <p:ext uri="{BB962C8B-B14F-4D97-AF65-F5344CB8AC3E}">
        <p14:creationId xmlns:p14="http://schemas.microsoft.com/office/powerpoint/2010/main" val="393177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4"/>
            <a:ext cx="10058400" cy="1286980"/>
          </a:xfrm>
        </p:spPr>
        <p:txBody>
          <a:bodyPr>
            <a:normAutofit/>
          </a:bodyPr>
          <a:lstStyle/>
          <a:p>
            <a:r>
              <a:rPr lang="ro-RO" sz="3200" dirty="0"/>
              <a:t>Exemple ilustrative în favoarea înființării UCA – partea I</a:t>
            </a:r>
          </a:p>
        </p:txBody>
      </p:sp>
      <p:graphicFrame>
        <p:nvGraphicFramePr>
          <p:cNvPr id="4" name="Diagramă 3">
            <a:extLst>
              <a:ext uri="{FF2B5EF4-FFF2-40B4-BE49-F238E27FC236}">
                <a16:creationId xmlns:a16="http://schemas.microsoft.com/office/drawing/2014/main" id="{B7888D65-ABC8-49B1-BD89-68CDD215E9ED}"/>
              </a:ext>
            </a:extLst>
          </p:cNvPr>
          <p:cNvGraphicFramePr/>
          <p:nvPr>
            <p:extLst>
              <p:ext uri="{D42A27DB-BD31-4B8C-83A1-F6EECF244321}">
                <p14:modId xmlns:p14="http://schemas.microsoft.com/office/powerpoint/2010/main" val="2223287808"/>
              </p:ext>
            </p:extLst>
          </p:nvPr>
        </p:nvGraphicFramePr>
        <p:xfrm>
          <a:off x="1772354" y="1993705"/>
          <a:ext cx="8365067" cy="4113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739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4"/>
            <a:ext cx="10058400" cy="1427468"/>
          </a:xfrm>
        </p:spPr>
        <p:txBody>
          <a:bodyPr>
            <a:normAutofit/>
          </a:bodyPr>
          <a:lstStyle/>
          <a:p>
            <a:r>
              <a:rPr lang="ro-RO" sz="3200" dirty="0"/>
              <a:t>Exemple ilustrative în favoarea înființării UCA – partea a II-a</a:t>
            </a:r>
          </a:p>
        </p:txBody>
      </p:sp>
      <p:sp>
        <p:nvSpPr>
          <p:cNvPr id="5" name="CasetăText 4"/>
          <p:cNvSpPr txBox="1"/>
          <p:nvPr/>
        </p:nvSpPr>
        <p:spPr>
          <a:xfrm>
            <a:off x="4019410" y="3185938"/>
            <a:ext cx="1377243" cy="600164"/>
          </a:xfrm>
          <a:prstGeom prst="rect">
            <a:avLst/>
          </a:prstGeom>
          <a:noFill/>
        </p:spPr>
        <p:txBody>
          <a:bodyPr wrap="square" rtlCol="0">
            <a:spAutoFit/>
          </a:bodyPr>
          <a:lstStyle/>
          <a:p>
            <a:r>
              <a:rPr lang="ro-RO" sz="1100" dirty="0" err="1"/>
              <a:t>Agentia</a:t>
            </a:r>
            <a:r>
              <a:rPr lang="ro-RO" sz="1100" dirty="0"/>
              <a:t> pentru </a:t>
            </a:r>
            <a:r>
              <a:rPr lang="ro-RO" sz="1100" dirty="0" err="1"/>
              <a:t>Protectia</a:t>
            </a:r>
            <a:r>
              <a:rPr lang="ro-RO" sz="1100" dirty="0"/>
              <a:t> </a:t>
            </a:r>
          </a:p>
          <a:p>
            <a:r>
              <a:rPr lang="ro-RO" sz="1100" dirty="0"/>
              <a:t>Mediului Sibiu </a:t>
            </a:r>
          </a:p>
        </p:txBody>
      </p:sp>
      <p:cxnSp>
        <p:nvCxnSpPr>
          <p:cNvPr id="10" name="Conector drept cu săgeată 9"/>
          <p:cNvCxnSpPr/>
          <p:nvPr/>
        </p:nvCxnSpPr>
        <p:spPr>
          <a:xfrm flipV="1">
            <a:off x="1253913" y="2844174"/>
            <a:ext cx="3327401" cy="7595"/>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CasetăText 10"/>
          <p:cNvSpPr txBox="1"/>
          <p:nvPr/>
        </p:nvSpPr>
        <p:spPr>
          <a:xfrm>
            <a:off x="3973688" y="2932097"/>
            <a:ext cx="1580444" cy="369332"/>
          </a:xfrm>
          <a:prstGeom prst="rect">
            <a:avLst/>
          </a:prstGeom>
          <a:noFill/>
        </p:spPr>
        <p:txBody>
          <a:bodyPr wrap="square" rtlCol="0">
            <a:spAutoFit/>
          </a:bodyPr>
          <a:lstStyle/>
          <a:p>
            <a:r>
              <a:rPr lang="ro-RO" dirty="0"/>
              <a:t>454,83 lei</a:t>
            </a:r>
          </a:p>
        </p:txBody>
      </p:sp>
      <p:sp>
        <p:nvSpPr>
          <p:cNvPr id="12" name="CasetăText 11"/>
          <p:cNvSpPr txBox="1"/>
          <p:nvPr/>
        </p:nvSpPr>
        <p:spPr>
          <a:xfrm>
            <a:off x="823976" y="3010456"/>
            <a:ext cx="1580444" cy="369332"/>
          </a:xfrm>
          <a:prstGeom prst="rect">
            <a:avLst/>
          </a:prstGeom>
          <a:noFill/>
        </p:spPr>
        <p:txBody>
          <a:bodyPr wrap="square" rtlCol="0">
            <a:spAutoFit/>
          </a:bodyPr>
          <a:lstStyle/>
          <a:p>
            <a:r>
              <a:rPr lang="ro-RO" dirty="0"/>
              <a:t>249,6 lei</a:t>
            </a:r>
          </a:p>
        </p:txBody>
      </p:sp>
      <p:sp>
        <p:nvSpPr>
          <p:cNvPr id="13" name="CasetăText 12"/>
          <p:cNvSpPr txBox="1"/>
          <p:nvPr/>
        </p:nvSpPr>
        <p:spPr>
          <a:xfrm>
            <a:off x="823976" y="3270577"/>
            <a:ext cx="1377243" cy="430887"/>
          </a:xfrm>
          <a:prstGeom prst="rect">
            <a:avLst/>
          </a:prstGeom>
          <a:noFill/>
        </p:spPr>
        <p:txBody>
          <a:bodyPr wrap="square" rtlCol="0">
            <a:spAutoFit/>
          </a:bodyPr>
          <a:lstStyle/>
          <a:p>
            <a:r>
              <a:rPr lang="ro-RO" sz="1100" dirty="0" err="1"/>
              <a:t>Agentia</a:t>
            </a:r>
            <a:r>
              <a:rPr lang="ro-RO" sz="1100" dirty="0"/>
              <a:t> Națională</a:t>
            </a:r>
          </a:p>
          <a:p>
            <a:r>
              <a:rPr lang="ro-RO" sz="1100" dirty="0"/>
              <a:t>Anti-Doping</a:t>
            </a:r>
          </a:p>
        </p:txBody>
      </p:sp>
      <p:cxnSp>
        <p:nvCxnSpPr>
          <p:cNvPr id="14" name="Conector drept cu săgeată 13"/>
          <p:cNvCxnSpPr/>
          <p:nvPr/>
        </p:nvCxnSpPr>
        <p:spPr>
          <a:xfrm>
            <a:off x="1320800" y="4946976"/>
            <a:ext cx="3431822" cy="20135"/>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CasetăText 15"/>
          <p:cNvSpPr txBox="1"/>
          <p:nvPr/>
        </p:nvSpPr>
        <p:spPr>
          <a:xfrm>
            <a:off x="908756" y="5026742"/>
            <a:ext cx="1580444" cy="369332"/>
          </a:xfrm>
          <a:prstGeom prst="rect">
            <a:avLst/>
          </a:prstGeom>
          <a:noFill/>
        </p:spPr>
        <p:txBody>
          <a:bodyPr wrap="square" rtlCol="0">
            <a:spAutoFit/>
          </a:bodyPr>
          <a:lstStyle/>
          <a:p>
            <a:r>
              <a:rPr lang="ro-RO" dirty="0"/>
              <a:t>284,4 lei</a:t>
            </a:r>
          </a:p>
        </p:txBody>
      </p:sp>
      <p:sp>
        <p:nvSpPr>
          <p:cNvPr id="17" name="CasetăText 16"/>
          <p:cNvSpPr txBox="1"/>
          <p:nvPr/>
        </p:nvSpPr>
        <p:spPr>
          <a:xfrm>
            <a:off x="4143586" y="5071642"/>
            <a:ext cx="1580444" cy="369332"/>
          </a:xfrm>
          <a:prstGeom prst="rect">
            <a:avLst/>
          </a:prstGeom>
          <a:noFill/>
        </p:spPr>
        <p:txBody>
          <a:bodyPr wrap="square" rtlCol="0">
            <a:spAutoFit/>
          </a:bodyPr>
          <a:lstStyle/>
          <a:p>
            <a:r>
              <a:rPr lang="ro-RO" dirty="0"/>
              <a:t>396 lei</a:t>
            </a:r>
          </a:p>
        </p:txBody>
      </p:sp>
      <p:sp>
        <p:nvSpPr>
          <p:cNvPr id="18" name="CasetăText 17"/>
          <p:cNvSpPr txBox="1"/>
          <p:nvPr/>
        </p:nvSpPr>
        <p:spPr>
          <a:xfrm>
            <a:off x="4176889" y="5290006"/>
            <a:ext cx="1377243" cy="769441"/>
          </a:xfrm>
          <a:prstGeom prst="rect">
            <a:avLst/>
          </a:prstGeom>
          <a:noFill/>
        </p:spPr>
        <p:txBody>
          <a:bodyPr wrap="square" rtlCol="0">
            <a:spAutoFit/>
          </a:bodyPr>
          <a:lstStyle/>
          <a:p>
            <a:r>
              <a:rPr lang="ro-RO" sz="1100" dirty="0"/>
              <a:t>Direcția Generală de Asistență Socială și Protecția Copilului Dolj</a:t>
            </a:r>
          </a:p>
        </p:txBody>
      </p:sp>
      <p:sp>
        <p:nvSpPr>
          <p:cNvPr id="19" name="CasetăText 18"/>
          <p:cNvSpPr txBox="1"/>
          <p:nvPr/>
        </p:nvSpPr>
        <p:spPr>
          <a:xfrm>
            <a:off x="911862" y="5290349"/>
            <a:ext cx="1100666" cy="769441"/>
          </a:xfrm>
          <a:prstGeom prst="rect">
            <a:avLst/>
          </a:prstGeom>
          <a:noFill/>
        </p:spPr>
        <p:txBody>
          <a:bodyPr wrap="square" rtlCol="0">
            <a:spAutoFit/>
          </a:bodyPr>
          <a:lstStyle/>
          <a:p>
            <a:r>
              <a:rPr lang="pt-BR" sz="1100" dirty="0"/>
              <a:t>Direc</a:t>
            </a:r>
            <a:r>
              <a:rPr lang="ro-RO" sz="1100" dirty="0"/>
              <a:t>ți</a:t>
            </a:r>
            <a:r>
              <a:rPr lang="pt-BR" sz="1100" dirty="0"/>
              <a:t>a de </a:t>
            </a:r>
            <a:r>
              <a:rPr lang="ro-RO" sz="1100" dirty="0"/>
              <a:t>E</a:t>
            </a:r>
            <a:r>
              <a:rPr lang="pt-BR" sz="1100" dirty="0"/>
              <a:t>viden</a:t>
            </a:r>
            <a:r>
              <a:rPr lang="ro-RO" sz="1100" dirty="0" err="1"/>
              <a:t>ță</a:t>
            </a:r>
            <a:r>
              <a:rPr lang="pt-BR" sz="1100" dirty="0"/>
              <a:t> </a:t>
            </a:r>
            <a:r>
              <a:rPr lang="ro-RO" sz="1100" dirty="0"/>
              <a:t>a P</a:t>
            </a:r>
            <a:r>
              <a:rPr lang="pt-BR" sz="1100" dirty="0"/>
              <a:t>ersoanelor </a:t>
            </a:r>
            <a:r>
              <a:rPr lang="ro-RO" sz="1100" dirty="0"/>
              <a:t>S</a:t>
            </a:r>
            <a:r>
              <a:rPr lang="pt-BR" sz="1100" dirty="0"/>
              <a:t>ector 3 </a:t>
            </a:r>
            <a:endParaRPr lang="ro-RO" sz="1100" dirty="0"/>
          </a:p>
        </p:txBody>
      </p:sp>
      <p:sp>
        <p:nvSpPr>
          <p:cNvPr id="4" name="CasetăText 3"/>
          <p:cNvSpPr txBox="1"/>
          <p:nvPr/>
        </p:nvSpPr>
        <p:spPr>
          <a:xfrm>
            <a:off x="1010921" y="2243623"/>
            <a:ext cx="3813387" cy="584775"/>
          </a:xfrm>
          <a:prstGeom prst="rect">
            <a:avLst/>
          </a:prstGeom>
          <a:noFill/>
        </p:spPr>
        <p:txBody>
          <a:bodyPr vert="horz" wrap="square" rtlCol="0">
            <a:spAutoFit/>
          </a:bodyPr>
          <a:lstStyle/>
          <a:p>
            <a:pPr algn="ctr"/>
            <a:r>
              <a:rPr lang="ro-RO" sz="1600" dirty="0"/>
              <a:t>Achiziționarea de cartușe toner HP CF280A</a:t>
            </a:r>
          </a:p>
          <a:p>
            <a:pPr algn="ctr"/>
            <a:r>
              <a:rPr lang="ro-RO" sz="1600" dirty="0"/>
              <a:t>(preț unitar cu TVA)</a:t>
            </a:r>
          </a:p>
        </p:txBody>
      </p:sp>
      <p:graphicFrame>
        <p:nvGraphicFramePr>
          <p:cNvPr id="15" name="Diagramă 14">
            <a:extLst>
              <a:ext uri="{FF2B5EF4-FFF2-40B4-BE49-F238E27FC236}">
                <a16:creationId xmlns:a16="http://schemas.microsoft.com/office/drawing/2014/main" id="{13C308F4-A514-4F2A-90AC-E1B935B265CF}"/>
              </a:ext>
            </a:extLst>
          </p:cNvPr>
          <p:cNvGraphicFramePr>
            <a:graphicFrameLocks/>
          </p:cNvGraphicFramePr>
          <p:nvPr>
            <p:extLst>
              <p:ext uri="{D42A27DB-BD31-4B8C-83A1-F6EECF244321}">
                <p14:modId xmlns:p14="http://schemas.microsoft.com/office/powerpoint/2010/main" val="1220268613"/>
              </p:ext>
            </p:extLst>
          </p:nvPr>
        </p:nvGraphicFramePr>
        <p:xfrm>
          <a:off x="6016978" y="2585157"/>
          <a:ext cx="5387697" cy="3508534"/>
        </p:xfrm>
        <a:graphic>
          <a:graphicData uri="http://schemas.openxmlformats.org/drawingml/2006/chart">
            <c:chart xmlns:c="http://schemas.openxmlformats.org/drawingml/2006/chart" xmlns:r="http://schemas.openxmlformats.org/officeDocument/2006/relationships" r:id="rId2"/>
          </a:graphicData>
        </a:graphic>
      </p:graphicFrame>
      <p:sp>
        <p:nvSpPr>
          <p:cNvPr id="20" name="CasetăText 19"/>
          <p:cNvSpPr txBox="1"/>
          <p:nvPr/>
        </p:nvSpPr>
        <p:spPr>
          <a:xfrm>
            <a:off x="1086132" y="4324519"/>
            <a:ext cx="3983850" cy="830997"/>
          </a:xfrm>
          <a:prstGeom prst="rect">
            <a:avLst/>
          </a:prstGeom>
          <a:noFill/>
        </p:spPr>
        <p:txBody>
          <a:bodyPr vert="horz" wrap="square" rtlCol="0">
            <a:spAutoFit/>
          </a:bodyPr>
          <a:lstStyle/>
          <a:p>
            <a:pPr algn="ctr"/>
            <a:r>
              <a:rPr lang="ro-RO" sz="1600" dirty="0"/>
              <a:t>Achiziționarea de cartușe toner HP CB436A</a:t>
            </a:r>
          </a:p>
          <a:p>
            <a:pPr algn="ctr"/>
            <a:r>
              <a:rPr lang="ro-RO" sz="1600" dirty="0"/>
              <a:t>(preț unitar cu TVA)</a:t>
            </a:r>
          </a:p>
          <a:p>
            <a:endParaRPr lang="ro-RO" sz="1600" dirty="0"/>
          </a:p>
        </p:txBody>
      </p:sp>
    </p:spTree>
    <p:extLst>
      <p:ext uri="{BB962C8B-B14F-4D97-AF65-F5344CB8AC3E}">
        <p14:creationId xmlns:p14="http://schemas.microsoft.com/office/powerpoint/2010/main" val="39492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3200" dirty="0"/>
              <a:t>Exemple ilustrative în favoarea înființării UCA – partea a II-a</a:t>
            </a:r>
          </a:p>
        </p:txBody>
      </p:sp>
      <p:pic>
        <p:nvPicPr>
          <p:cNvPr id="3" name="Imagine 2"/>
          <p:cNvPicPr>
            <a:picLocks noChangeAspect="1"/>
          </p:cNvPicPr>
          <p:nvPr/>
        </p:nvPicPr>
        <p:blipFill>
          <a:blip r:embed="rId2"/>
          <a:stretch>
            <a:fillRect/>
          </a:stretch>
        </p:blipFill>
        <p:spPr>
          <a:xfrm>
            <a:off x="812448" y="1981553"/>
            <a:ext cx="3211307" cy="1314803"/>
          </a:xfrm>
          <a:prstGeom prst="rect">
            <a:avLst/>
          </a:prstGeom>
        </p:spPr>
      </p:pic>
      <p:pic>
        <p:nvPicPr>
          <p:cNvPr id="6" name="Imagine 5"/>
          <p:cNvPicPr>
            <a:picLocks noChangeAspect="1"/>
          </p:cNvPicPr>
          <p:nvPr/>
        </p:nvPicPr>
        <p:blipFill>
          <a:blip r:embed="rId3"/>
          <a:stretch>
            <a:fillRect/>
          </a:stretch>
        </p:blipFill>
        <p:spPr>
          <a:xfrm>
            <a:off x="4623588" y="4195763"/>
            <a:ext cx="3005784" cy="1550280"/>
          </a:xfrm>
          <a:prstGeom prst="rect">
            <a:avLst/>
          </a:prstGeom>
        </p:spPr>
      </p:pic>
      <p:pic>
        <p:nvPicPr>
          <p:cNvPr id="8" name="Imagine 7"/>
          <p:cNvPicPr>
            <a:picLocks noChangeAspect="1"/>
          </p:cNvPicPr>
          <p:nvPr/>
        </p:nvPicPr>
        <p:blipFill>
          <a:blip r:embed="rId4"/>
          <a:stretch>
            <a:fillRect/>
          </a:stretch>
        </p:blipFill>
        <p:spPr>
          <a:xfrm>
            <a:off x="8018781" y="1944995"/>
            <a:ext cx="3136899" cy="1623395"/>
          </a:xfrm>
          <a:prstGeom prst="rect">
            <a:avLst/>
          </a:prstGeom>
        </p:spPr>
      </p:pic>
      <p:pic>
        <p:nvPicPr>
          <p:cNvPr id="9" name="Imagine 8"/>
          <p:cNvPicPr>
            <a:picLocks noChangeAspect="1"/>
          </p:cNvPicPr>
          <p:nvPr/>
        </p:nvPicPr>
        <p:blipFill>
          <a:blip r:embed="rId5"/>
          <a:stretch>
            <a:fillRect/>
          </a:stretch>
        </p:blipFill>
        <p:spPr>
          <a:xfrm>
            <a:off x="8182985" y="4139318"/>
            <a:ext cx="2972696" cy="1606725"/>
          </a:xfrm>
          <a:prstGeom prst="rect">
            <a:avLst/>
          </a:prstGeom>
        </p:spPr>
      </p:pic>
    </p:spTree>
    <p:extLst>
      <p:ext uri="{BB962C8B-B14F-4D97-AF65-F5344CB8AC3E}">
        <p14:creationId xmlns:p14="http://schemas.microsoft.com/office/powerpoint/2010/main" val="211935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450757"/>
          </a:xfrm>
        </p:spPr>
        <p:txBody>
          <a:bodyPr>
            <a:normAutofit/>
          </a:bodyPr>
          <a:lstStyle/>
          <a:p>
            <a:r>
              <a:rPr lang="ro-RO" sz="3200" dirty="0"/>
              <a:t>Exemple ilustrative în favoarea înființării UCA – partea a III-a</a:t>
            </a:r>
          </a:p>
        </p:txBody>
      </p:sp>
      <p:sp>
        <p:nvSpPr>
          <p:cNvPr id="3" name="Substituent conținut 2"/>
          <p:cNvSpPr>
            <a:spLocks noGrp="1"/>
          </p:cNvSpPr>
          <p:nvPr>
            <p:ph idx="1"/>
          </p:nvPr>
        </p:nvSpPr>
        <p:spPr>
          <a:xfrm>
            <a:off x="1097278" y="1845734"/>
            <a:ext cx="10058401" cy="1574799"/>
          </a:xfrm>
        </p:spPr>
        <p:txBody>
          <a:bodyPr/>
          <a:lstStyle/>
          <a:p>
            <a:r>
              <a:rPr lang="ro-RO" dirty="0"/>
              <a:t>Achiziția de mașini marca Dacia </a:t>
            </a:r>
            <a:r>
              <a:rPr lang="ro-RO" dirty="0" err="1"/>
              <a:t>Duster</a:t>
            </a:r>
            <a:r>
              <a:rPr lang="ro-RO" dirty="0"/>
              <a:t> pentru Primării se situează, în medie, în jurul sumei de 80.000 de lei. </a:t>
            </a:r>
          </a:p>
          <a:p>
            <a:endParaRPr lang="ro-RO" dirty="0"/>
          </a:p>
        </p:txBody>
      </p:sp>
      <p:graphicFrame>
        <p:nvGraphicFramePr>
          <p:cNvPr id="21" name="Diagramă 20">
            <a:extLst>
              <a:ext uri="{FF2B5EF4-FFF2-40B4-BE49-F238E27FC236}">
                <a16:creationId xmlns:a16="http://schemas.microsoft.com/office/drawing/2014/main" id="{022E7A4B-485B-46AD-B178-F0045120A4CB}"/>
              </a:ext>
            </a:extLst>
          </p:cNvPr>
          <p:cNvGraphicFramePr>
            <a:graphicFrameLocks/>
          </p:cNvGraphicFramePr>
          <p:nvPr>
            <p:extLst>
              <p:ext uri="{D42A27DB-BD31-4B8C-83A1-F6EECF244321}">
                <p14:modId xmlns:p14="http://schemas.microsoft.com/office/powerpoint/2010/main" val="768441282"/>
              </p:ext>
            </p:extLst>
          </p:nvPr>
        </p:nvGraphicFramePr>
        <p:xfrm>
          <a:off x="1605277" y="2427112"/>
          <a:ext cx="9254633" cy="3601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99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3"/>
            <a:ext cx="10058400" cy="1450757"/>
          </a:xfrm>
        </p:spPr>
        <p:txBody>
          <a:bodyPr>
            <a:normAutofit/>
          </a:bodyPr>
          <a:lstStyle/>
          <a:p>
            <a:r>
              <a:rPr lang="ro-RO" sz="3200" dirty="0"/>
              <a:t>Exemple ilustrative în favoarea înființării UCA – partea a III-a</a:t>
            </a:r>
          </a:p>
        </p:txBody>
      </p:sp>
      <p:pic>
        <p:nvPicPr>
          <p:cNvPr id="4" name="Imagine 3"/>
          <p:cNvPicPr>
            <a:picLocks noChangeAspect="1"/>
          </p:cNvPicPr>
          <p:nvPr/>
        </p:nvPicPr>
        <p:blipFill>
          <a:blip r:embed="rId2"/>
          <a:stretch>
            <a:fillRect/>
          </a:stretch>
        </p:blipFill>
        <p:spPr>
          <a:xfrm>
            <a:off x="6352876" y="1995262"/>
            <a:ext cx="5139212" cy="3570160"/>
          </a:xfrm>
          <a:prstGeom prst="rect">
            <a:avLst/>
          </a:prstGeom>
        </p:spPr>
      </p:pic>
      <p:pic>
        <p:nvPicPr>
          <p:cNvPr id="5" name="Imagine 4"/>
          <p:cNvPicPr>
            <a:picLocks noChangeAspect="1"/>
          </p:cNvPicPr>
          <p:nvPr/>
        </p:nvPicPr>
        <p:blipFill>
          <a:blip r:embed="rId3"/>
          <a:stretch>
            <a:fillRect/>
          </a:stretch>
        </p:blipFill>
        <p:spPr>
          <a:xfrm>
            <a:off x="341620" y="1995262"/>
            <a:ext cx="6011256" cy="3397956"/>
          </a:xfrm>
          <a:prstGeom prst="rect">
            <a:avLst/>
          </a:prstGeom>
        </p:spPr>
      </p:pic>
    </p:spTree>
    <p:extLst>
      <p:ext uri="{BB962C8B-B14F-4D97-AF65-F5344CB8AC3E}">
        <p14:creationId xmlns:p14="http://schemas.microsoft.com/office/powerpoint/2010/main" val="333726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097280" y="286604"/>
            <a:ext cx="10058400" cy="1350286"/>
          </a:xfrm>
        </p:spPr>
        <p:txBody>
          <a:bodyPr>
            <a:normAutofit/>
          </a:bodyPr>
          <a:lstStyle/>
          <a:p>
            <a:r>
              <a:rPr lang="ro-RO" sz="3200" dirty="0"/>
              <a:t>Exemple ilustrative în favoarea înființării UCA – partea a IV-a</a:t>
            </a:r>
          </a:p>
        </p:txBody>
      </p:sp>
      <p:graphicFrame>
        <p:nvGraphicFramePr>
          <p:cNvPr id="6" name="Diagramă 5">
            <a:extLst>
              <a:ext uri="{FF2B5EF4-FFF2-40B4-BE49-F238E27FC236}">
                <a16:creationId xmlns:a16="http://schemas.microsoft.com/office/drawing/2014/main" id="{9D3B22D6-391E-43EB-BD5A-36725233DF1A}"/>
              </a:ext>
            </a:extLst>
          </p:cNvPr>
          <p:cNvGraphicFramePr>
            <a:graphicFrameLocks/>
          </p:cNvGraphicFramePr>
          <p:nvPr>
            <p:extLst>
              <p:ext uri="{D42A27DB-BD31-4B8C-83A1-F6EECF244321}">
                <p14:modId xmlns:p14="http://schemas.microsoft.com/office/powerpoint/2010/main" val="4052891664"/>
              </p:ext>
            </p:extLst>
          </p:nvPr>
        </p:nvGraphicFramePr>
        <p:xfrm>
          <a:off x="778934" y="2810932"/>
          <a:ext cx="4402666" cy="2832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ă 6">
            <a:extLst>
              <a:ext uri="{FF2B5EF4-FFF2-40B4-BE49-F238E27FC236}">
                <a16:creationId xmlns:a16="http://schemas.microsoft.com/office/drawing/2014/main" id="{8E6BF169-4845-4947-87A4-2A9FBF4ACDB2}"/>
              </a:ext>
            </a:extLst>
          </p:cNvPr>
          <p:cNvGraphicFramePr>
            <a:graphicFrameLocks/>
          </p:cNvGraphicFramePr>
          <p:nvPr>
            <p:extLst>
              <p:ext uri="{D42A27DB-BD31-4B8C-83A1-F6EECF244321}">
                <p14:modId xmlns:p14="http://schemas.microsoft.com/office/powerpoint/2010/main" val="1805558772"/>
              </p:ext>
            </p:extLst>
          </p:nvPr>
        </p:nvGraphicFramePr>
        <p:xfrm>
          <a:off x="5779911" y="2190045"/>
          <a:ext cx="5757333" cy="3714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9251562"/>
      </p:ext>
    </p:extLst>
  </p:cSld>
  <p:clrMapOvr>
    <a:masterClrMapping/>
  </p:clrMapOvr>
</p:sld>
</file>

<file path=ppt/theme/theme1.xml><?xml version="1.0" encoding="utf-8"?>
<a:theme xmlns:a="http://schemas.openxmlformats.org/drawingml/2006/main" name="Retrospectivă">
  <a:themeElements>
    <a:clrScheme name="Retrospectivă">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iv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ă">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531</TotalTime>
  <Words>1634</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Retrospectivă</vt:lpstr>
      <vt:lpstr>Întărirea capacității autorităților contractante din România pentru realizarea unor achiziții publice eficiente și durabile, fructificând experiența partenerilor olandezi</vt:lpstr>
      <vt:lpstr>Scop și metodologie</vt:lpstr>
      <vt:lpstr>Creșterea eficienței în achizițiile publice la nivel central prin UCA</vt:lpstr>
      <vt:lpstr>Exemple ilustrative în favoarea înființării UCA – partea I</vt:lpstr>
      <vt:lpstr>Exemple ilustrative în favoarea înființării UCA – partea a II-a</vt:lpstr>
      <vt:lpstr>Exemple ilustrative în favoarea înființării UCA – partea a II-a</vt:lpstr>
      <vt:lpstr>Exemple ilustrative în favoarea înființării UCA – partea a III-a</vt:lpstr>
      <vt:lpstr>Exemple ilustrative în favoarea înființării UCA – partea a III-a</vt:lpstr>
      <vt:lpstr>Exemple ilustrative în favoarea înființării UCA – partea a IV-a</vt:lpstr>
      <vt:lpstr>Exemple ilustrative în favoarea înființării UCA – partea a IV-a</vt:lpstr>
      <vt:lpstr>Exemple ilustrative în favoarea înființării UCA – partea a V-a</vt:lpstr>
      <vt:lpstr>Exemple ilustrative în favoarea înființării UCA – partea a V-a</vt:lpstr>
      <vt:lpstr>Exemple ilustrative în favoarea înființării UCA – partea a VI-a</vt:lpstr>
      <vt:lpstr>Exemple ilustrative în favoarea înființării UCA – partea a VI-a</vt:lpstr>
      <vt:lpstr>Principale avantaje ale UCA:</vt:lpstr>
      <vt:lpstr>Argumente în favoarea UCA:</vt:lpstr>
      <vt:lpstr>Creșterea eficienței în achizițiile publice la nivel local prin practicarea asocierii dintre UAT-uri în organizarea și desfășurarea unor proceduri de achiziție</vt:lpstr>
      <vt:lpstr>Exemple ilustrative în favoarea asocierii dintre UAT-uri în organizarea și desfășurarea unor proceduri de achiziție</vt:lpstr>
      <vt:lpstr>Principale avantaje ale asocierii:</vt:lpstr>
      <vt:lpstr>Principale recomandări de politică publică</vt:lpstr>
      <vt:lpstr>Vă mulțumim pentru atenție!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 - evaluare al IPP asupra condițiilor actuale (legale și de organizare) pentru sisteme sectoriale de achiziții centralizate</dc:title>
  <dc:creator>Oana Stanca</dc:creator>
  <cp:lastModifiedBy>Raluca Popovici</cp:lastModifiedBy>
  <cp:revision>48</cp:revision>
  <dcterms:created xsi:type="dcterms:W3CDTF">2017-03-29T15:21:42Z</dcterms:created>
  <dcterms:modified xsi:type="dcterms:W3CDTF">2017-04-11T09:41:17Z</dcterms:modified>
</cp:coreProperties>
</file>